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1" r:id="rId4"/>
    <p:sldId id="272" r:id="rId5"/>
    <p:sldId id="258" r:id="rId6"/>
    <p:sldId id="270" r:id="rId7"/>
    <p:sldId id="273" r:id="rId8"/>
    <p:sldId id="269" r:id="rId9"/>
    <p:sldId id="259" r:id="rId10"/>
    <p:sldId id="265" r:id="rId11"/>
    <p:sldId id="266" r:id="rId12"/>
    <p:sldId id="268" r:id="rId13"/>
    <p:sldId id="286" r:id="rId14"/>
    <p:sldId id="277" r:id="rId15"/>
    <p:sldId id="284" r:id="rId16"/>
    <p:sldId id="278" r:id="rId17"/>
    <p:sldId id="279" r:id="rId18"/>
    <p:sldId id="282" r:id="rId19"/>
    <p:sldId id="285" r:id="rId20"/>
    <p:sldId id="276" r:id="rId21"/>
    <p:sldId id="287" r:id="rId22"/>
    <p:sldId id="260" r:id="rId23"/>
    <p:sldId id="288" r:id="rId24"/>
    <p:sldId id="261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79" autoAdjust="0"/>
    <p:restoredTop sz="86448"/>
  </p:normalViewPr>
  <p:slideViewPr>
    <p:cSldViewPr snapToGrid="0" snapToObjects="1">
      <p:cViewPr varScale="1">
        <p:scale>
          <a:sx n="95" d="100"/>
          <a:sy n="95" d="100"/>
        </p:scale>
        <p:origin x="3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2BB70-0C04-4566-9C20-6A8BA08419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259C120-1A45-484D-B73C-3907E24F800D}">
      <dgm:prSet custT="1"/>
      <dgm:spPr/>
      <dgm:t>
        <a:bodyPr/>
        <a:lstStyle/>
        <a:p>
          <a:r>
            <a:rPr lang="en-US" sz="1600" b="0" i="0" dirty="0"/>
            <a:t>Machine learning, in general, revolves around optimization. Neural networks specifically optimize over a </a:t>
          </a:r>
          <a:r>
            <a:rPr lang="en-US" sz="1600" b="0" i="0" u="sng" dirty="0"/>
            <a:t>compositional cost function:</a:t>
          </a:r>
          <a:r>
            <a:rPr lang="en-US" sz="1600" b="0" i="0" dirty="0"/>
            <a:t> </a:t>
          </a:r>
          <a:endParaRPr lang="en-US" sz="1600" dirty="0"/>
        </a:p>
      </dgm:t>
    </dgm:pt>
    <dgm:pt modelId="{E9F2B22D-A700-4235-BA63-D9692519DE60}" type="parTrans" cxnId="{C1E68974-BB21-4C47-B78F-71237A6E33A1}">
      <dgm:prSet/>
      <dgm:spPr/>
      <dgm:t>
        <a:bodyPr/>
        <a:lstStyle/>
        <a:p>
          <a:endParaRPr lang="en-US"/>
        </a:p>
      </dgm:t>
    </dgm:pt>
    <dgm:pt modelId="{A2256722-74A0-4AF3-8282-58B24CD4A543}" type="sibTrans" cxnId="{C1E68974-BB21-4C47-B78F-71237A6E33A1}">
      <dgm:prSet/>
      <dgm:spPr/>
      <dgm:t>
        <a:bodyPr/>
        <a:lstStyle/>
        <a:p>
          <a:endParaRPr lang="en-US"/>
        </a:p>
      </dgm:t>
    </dgm:pt>
    <dgm:pt modelId="{552E538D-FE1D-4EF9-9AA5-A83A2393F21D}">
      <dgm:prSet custT="1"/>
      <dgm:spPr/>
      <dgm:t>
        <a:bodyPr/>
        <a:lstStyle/>
        <a:p>
          <a:r>
            <a:rPr lang="en-US" sz="1600" b="0" i="0" dirty="0"/>
            <a:t>A compositional function is a function of functions! In this case, subsequent layers of the NN are functions of the previous layers.</a:t>
          </a:r>
          <a:endParaRPr lang="en-US" sz="1600" dirty="0"/>
        </a:p>
      </dgm:t>
    </dgm:pt>
    <dgm:pt modelId="{1B6706D5-7811-4F99-9499-9744A92CD2B9}" type="parTrans" cxnId="{A36B223C-DD5A-427A-8BE8-CB168A0402CD}">
      <dgm:prSet/>
      <dgm:spPr/>
      <dgm:t>
        <a:bodyPr/>
        <a:lstStyle/>
        <a:p>
          <a:endParaRPr lang="en-US"/>
        </a:p>
      </dgm:t>
    </dgm:pt>
    <dgm:pt modelId="{FEF6E4EB-1567-4ECE-8EF6-CAB60D98D847}" type="sibTrans" cxnId="{A36B223C-DD5A-427A-8BE8-CB168A0402CD}">
      <dgm:prSet/>
      <dgm:spPr/>
      <dgm:t>
        <a:bodyPr/>
        <a:lstStyle/>
        <a:p>
          <a:endParaRPr lang="en-US"/>
        </a:p>
      </dgm:t>
    </dgm:pt>
    <dgm:pt modelId="{FE12D4C9-342B-47AF-8316-1A21103EF4EA}">
      <dgm:prSet custT="1"/>
      <dgm:spPr/>
      <dgm:t>
        <a:bodyPr/>
        <a:lstStyle/>
        <a:p>
          <a:r>
            <a:rPr lang="en-US" sz="1600" b="0" i="0" dirty="0"/>
            <a:t>This is solved using minimization and back propagation algorithms.</a:t>
          </a:r>
          <a:endParaRPr lang="en-US" sz="1600" dirty="0"/>
        </a:p>
      </dgm:t>
    </dgm:pt>
    <dgm:pt modelId="{58D37A66-8ED5-4841-9661-12CC6249D95E}" type="parTrans" cxnId="{D4836C1E-1D5A-4016-AE9B-242B9EFAFA3D}">
      <dgm:prSet/>
      <dgm:spPr/>
      <dgm:t>
        <a:bodyPr/>
        <a:lstStyle/>
        <a:p>
          <a:endParaRPr lang="en-US"/>
        </a:p>
      </dgm:t>
    </dgm:pt>
    <dgm:pt modelId="{FCCB293F-2BB0-417E-B5D9-59ACD830AEEE}" type="sibTrans" cxnId="{D4836C1E-1D5A-4016-AE9B-242B9EFAFA3D}">
      <dgm:prSet/>
      <dgm:spPr/>
      <dgm:t>
        <a:bodyPr/>
        <a:lstStyle/>
        <a:p>
          <a:endParaRPr lang="en-US"/>
        </a:p>
      </dgm:t>
    </dgm:pt>
    <dgm:pt modelId="{725C7825-6A93-49A6-B752-F345AD32FAD2}">
      <dgm:prSet custT="1"/>
      <dgm:spPr/>
      <dgm:t>
        <a:bodyPr/>
        <a:lstStyle/>
        <a:p>
          <a:r>
            <a:rPr lang="en-US" sz="1600" b="0" i="0" dirty="0"/>
            <a:t>Mathematical complexity depends on</a:t>
          </a:r>
          <a:endParaRPr lang="en-US" sz="1600" dirty="0"/>
        </a:p>
      </dgm:t>
    </dgm:pt>
    <dgm:pt modelId="{D0B59834-8BE7-4038-A7EB-C828F11A2529}" type="parTrans" cxnId="{FBC8EF2F-17F6-46AD-9BB7-DC5056B0D471}">
      <dgm:prSet/>
      <dgm:spPr/>
      <dgm:t>
        <a:bodyPr/>
        <a:lstStyle/>
        <a:p>
          <a:endParaRPr lang="en-US"/>
        </a:p>
      </dgm:t>
    </dgm:pt>
    <dgm:pt modelId="{F5ED395F-DDE5-4201-8449-067DEE409F9E}" type="sibTrans" cxnId="{FBC8EF2F-17F6-46AD-9BB7-DC5056B0D471}">
      <dgm:prSet/>
      <dgm:spPr/>
      <dgm:t>
        <a:bodyPr/>
        <a:lstStyle/>
        <a:p>
          <a:endParaRPr lang="en-US"/>
        </a:p>
      </dgm:t>
    </dgm:pt>
    <dgm:pt modelId="{190CADE9-28A4-4F12-A64A-2933B30498E9}">
      <dgm:prSet/>
      <dgm:spPr/>
      <dgm:t>
        <a:bodyPr/>
        <a:lstStyle/>
        <a:p>
          <a:r>
            <a:rPr lang="en-US" b="0" i="0" dirty="0"/>
            <a:t>number of layers</a:t>
          </a:r>
          <a:endParaRPr lang="en-US" dirty="0"/>
        </a:p>
      </dgm:t>
    </dgm:pt>
    <dgm:pt modelId="{0B936D28-8E14-442A-ABC3-93DF976F5990}" type="parTrans" cxnId="{E44D1151-4C90-430D-B789-50DB58C1C73E}">
      <dgm:prSet/>
      <dgm:spPr/>
      <dgm:t>
        <a:bodyPr/>
        <a:lstStyle/>
        <a:p>
          <a:endParaRPr lang="en-US"/>
        </a:p>
      </dgm:t>
    </dgm:pt>
    <dgm:pt modelId="{28E066E8-7556-474C-B198-439335708CD9}" type="sibTrans" cxnId="{E44D1151-4C90-430D-B789-50DB58C1C73E}">
      <dgm:prSet/>
      <dgm:spPr/>
      <dgm:t>
        <a:bodyPr/>
        <a:lstStyle/>
        <a:p>
          <a:endParaRPr lang="en-US"/>
        </a:p>
      </dgm:t>
    </dgm:pt>
    <dgm:pt modelId="{538547B3-7304-48F1-9D04-9691B0168359}">
      <dgm:prSet/>
      <dgm:spPr/>
      <dgm:t>
        <a:bodyPr/>
        <a:lstStyle/>
        <a:p>
          <a:r>
            <a:rPr lang="en-US" b="0" i="0" dirty="0"/>
            <a:t>number of neurons</a:t>
          </a:r>
          <a:endParaRPr lang="en-US" dirty="0"/>
        </a:p>
      </dgm:t>
    </dgm:pt>
    <dgm:pt modelId="{1FC24B7B-1B64-4972-BA9C-5D6AFBC948C6}" type="parTrans" cxnId="{774B2CB8-74C2-4781-9A94-ADCB11F6C147}">
      <dgm:prSet/>
      <dgm:spPr/>
      <dgm:t>
        <a:bodyPr/>
        <a:lstStyle/>
        <a:p>
          <a:endParaRPr lang="en-US"/>
        </a:p>
      </dgm:t>
    </dgm:pt>
    <dgm:pt modelId="{54F94E4A-5459-4461-809D-F3B3749EA490}" type="sibTrans" cxnId="{774B2CB8-74C2-4781-9A94-ADCB11F6C147}">
      <dgm:prSet/>
      <dgm:spPr/>
      <dgm:t>
        <a:bodyPr/>
        <a:lstStyle/>
        <a:p>
          <a:endParaRPr lang="en-US"/>
        </a:p>
      </dgm:t>
    </dgm:pt>
    <dgm:pt modelId="{61FC5637-DC24-4BC2-85F2-484DC10F033C}">
      <dgm:prSet/>
      <dgm:spPr/>
      <dgm:t>
        <a:bodyPr/>
        <a:lstStyle/>
        <a:p>
          <a:r>
            <a:rPr lang="en-US" b="0" i="0" dirty="0"/>
            <a:t>network architecture</a:t>
          </a:r>
          <a:endParaRPr lang="en-US" dirty="0"/>
        </a:p>
      </dgm:t>
    </dgm:pt>
    <dgm:pt modelId="{271144D4-70AF-4A73-BBE3-3E8F58B6BF9A}" type="parTrans" cxnId="{FF3788E3-04E6-46B2-8373-4F0BE70455B9}">
      <dgm:prSet/>
      <dgm:spPr/>
      <dgm:t>
        <a:bodyPr/>
        <a:lstStyle/>
        <a:p>
          <a:endParaRPr lang="en-US"/>
        </a:p>
      </dgm:t>
    </dgm:pt>
    <dgm:pt modelId="{219AFA1C-81DB-43FD-AEC5-741BA7A96952}" type="sibTrans" cxnId="{FF3788E3-04E6-46B2-8373-4F0BE70455B9}">
      <dgm:prSet/>
      <dgm:spPr/>
      <dgm:t>
        <a:bodyPr/>
        <a:lstStyle/>
        <a:p>
          <a:endParaRPr lang="en-US"/>
        </a:p>
      </dgm:t>
    </dgm:pt>
    <dgm:pt modelId="{515EB2B6-D28C-4D7F-A3EF-597B72685A86}">
      <dgm:prSet/>
      <dgm:spPr/>
      <dgm:t>
        <a:bodyPr/>
        <a:lstStyle/>
        <a:p>
          <a:r>
            <a:rPr lang="en-US" b="0" i="0" dirty="0"/>
            <a:t>hyper-parameter selection </a:t>
          </a:r>
          <a:endParaRPr lang="en-US" dirty="0"/>
        </a:p>
      </dgm:t>
    </dgm:pt>
    <dgm:pt modelId="{195A1513-9889-4713-B4FE-62DDEF0BB5FB}" type="parTrans" cxnId="{8171BA8F-C10F-4C6C-A1D9-AF7D70544347}">
      <dgm:prSet/>
      <dgm:spPr/>
      <dgm:t>
        <a:bodyPr/>
        <a:lstStyle/>
        <a:p>
          <a:endParaRPr lang="en-US"/>
        </a:p>
      </dgm:t>
    </dgm:pt>
    <dgm:pt modelId="{7FBDA02B-B613-49A8-9B11-BD01A6E334B8}" type="sibTrans" cxnId="{8171BA8F-C10F-4C6C-A1D9-AF7D70544347}">
      <dgm:prSet/>
      <dgm:spPr/>
      <dgm:t>
        <a:bodyPr/>
        <a:lstStyle/>
        <a:p>
          <a:endParaRPr lang="en-US"/>
        </a:p>
      </dgm:t>
    </dgm:pt>
    <dgm:pt modelId="{61430BFE-E666-414F-96FC-14676F3D9EC1}" type="pres">
      <dgm:prSet presAssocID="{C682BB70-0C04-4566-9C20-6A8BA084193A}" presName="root" presStyleCnt="0">
        <dgm:presLayoutVars>
          <dgm:dir/>
          <dgm:resizeHandles val="exact"/>
        </dgm:presLayoutVars>
      </dgm:prSet>
      <dgm:spPr/>
    </dgm:pt>
    <dgm:pt modelId="{BA63BFEB-5D26-448F-9C2B-0B91617554D5}" type="pres">
      <dgm:prSet presAssocID="{4259C120-1A45-484D-B73C-3907E24F800D}" presName="compNode" presStyleCnt="0"/>
      <dgm:spPr/>
    </dgm:pt>
    <dgm:pt modelId="{389FDB30-9423-4CDF-A75D-AB1EBDA933FC}" type="pres">
      <dgm:prSet presAssocID="{4259C120-1A45-484D-B73C-3907E24F800D}" presName="bgRect" presStyleLbl="bgShp" presStyleIdx="0" presStyleCnt="3" custLinFactNeighborX="1863" custLinFactNeighborY="-22749"/>
      <dgm:spPr/>
    </dgm:pt>
    <dgm:pt modelId="{90D031CE-5A52-4AE7-ACEE-23BE9ACE02F1}" type="pres">
      <dgm:prSet presAssocID="{4259C120-1A45-484D-B73C-3907E24F80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32A8764-E2E1-4015-B89A-E655FBFB0F66}" type="pres">
      <dgm:prSet presAssocID="{4259C120-1A45-484D-B73C-3907E24F800D}" presName="spaceRect" presStyleCnt="0"/>
      <dgm:spPr/>
    </dgm:pt>
    <dgm:pt modelId="{0213EF07-A56B-46EB-9E3F-546D24A5EB72}" type="pres">
      <dgm:prSet presAssocID="{4259C120-1A45-484D-B73C-3907E24F800D}" presName="parTx" presStyleLbl="revTx" presStyleIdx="0" presStyleCnt="5" custFlipHor="1" custScaleX="41473" custLinFactNeighborX="-29964" custLinFactNeighborY="669">
        <dgm:presLayoutVars>
          <dgm:chMax val="0"/>
          <dgm:chPref val="0"/>
        </dgm:presLayoutVars>
      </dgm:prSet>
      <dgm:spPr/>
    </dgm:pt>
    <dgm:pt modelId="{F75BC3D7-4C7E-4395-AB29-8FDF24C7E754}" type="pres">
      <dgm:prSet presAssocID="{A2256722-74A0-4AF3-8282-58B24CD4A543}" presName="sibTrans" presStyleCnt="0"/>
      <dgm:spPr/>
    </dgm:pt>
    <dgm:pt modelId="{731C313D-AC53-4E79-9492-67D7800FC8D6}" type="pres">
      <dgm:prSet presAssocID="{552E538D-FE1D-4EF9-9AA5-A83A2393F21D}" presName="compNode" presStyleCnt="0"/>
      <dgm:spPr/>
    </dgm:pt>
    <dgm:pt modelId="{C38F1ECA-19FE-404A-A79B-B08B4ADA4508}" type="pres">
      <dgm:prSet presAssocID="{552E538D-FE1D-4EF9-9AA5-A83A2393F21D}" presName="bgRect" presStyleLbl="bgShp" presStyleIdx="1" presStyleCnt="3"/>
      <dgm:spPr/>
    </dgm:pt>
    <dgm:pt modelId="{529EC9A8-DA71-4225-9352-4C5CEC234A6A}" type="pres">
      <dgm:prSet presAssocID="{552E538D-FE1D-4EF9-9AA5-A83A2393F2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4B91B135-98E3-426C-B634-E1170CD64081}" type="pres">
      <dgm:prSet presAssocID="{552E538D-FE1D-4EF9-9AA5-A83A2393F21D}" presName="spaceRect" presStyleCnt="0"/>
      <dgm:spPr/>
    </dgm:pt>
    <dgm:pt modelId="{207AE4BA-793A-441C-910F-A10105459BAC}" type="pres">
      <dgm:prSet presAssocID="{552E538D-FE1D-4EF9-9AA5-A83A2393F21D}" presName="parTx" presStyleLbl="revTx" presStyleIdx="1" presStyleCnt="5">
        <dgm:presLayoutVars>
          <dgm:chMax val="0"/>
          <dgm:chPref val="0"/>
        </dgm:presLayoutVars>
      </dgm:prSet>
      <dgm:spPr/>
    </dgm:pt>
    <dgm:pt modelId="{A383B4DA-AA21-4ED8-8195-C98DDC3C15F4}" type="pres">
      <dgm:prSet presAssocID="{552E538D-FE1D-4EF9-9AA5-A83A2393F21D}" presName="desTx" presStyleLbl="revTx" presStyleIdx="2" presStyleCnt="5">
        <dgm:presLayoutVars/>
      </dgm:prSet>
      <dgm:spPr/>
    </dgm:pt>
    <dgm:pt modelId="{9C9E4EAA-03C7-43BF-8BC7-94890023C9B3}" type="pres">
      <dgm:prSet presAssocID="{FEF6E4EB-1567-4ECE-8EF6-CAB60D98D847}" presName="sibTrans" presStyleCnt="0"/>
      <dgm:spPr/>
    </dgm:pt>
    <dgm:pt modelId="{7F94ADA7-7B2A-4906-BBBF-62F3A5CFEC1D}" type="pres">
      <dgm:prSet presAssocID="{725C7825-6A93-49A6-B752-F345AD32FAD2}" presName="compNode" presStyleCnt="0"/>
      <dgm:spPr/>
    </dgm:pt>
    <dgm:pt modelId="{54799675-3265-421E-86DC-696D4E22F2AC}" type="pres">
      <dgm:prSet presAssocID="{725C7825-6A93-49A6-B752-F345AD32FAD2}" presName="bgRect" presStyleLbl="bgShp" presStyleIdx="2" presStyleCnt="3"/>
      <dgm:spPr/>
    </dgm:pt>
    <dgm:pt modelId="{AB879816-A071-41CA-86EC-6039E647B06A}" type="pres">
      <dgm:prSet presAssocID="{725C7825-6A93-49A6-B752-F345AD32FA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1D32EC-DA3A-4404-902A-656461E732FD}" type="pres">
      <dgm:prSet presAssocID="{725C7825-6A93-49A6-B752-F345AD32FAD2}" presName="spaceRect" presStyleCnt="0"/>
      <dgm:spPr/>
    </dgm:pt>
    <dgm:pt modelId="{F7AF66A2-5C4A-4204-AEF1-096708B90378}" type="pres">
      <dgm:prSet presAssocID="{725C7825-6A93-49A6-B752-F345AD32FAD2}" presName="parTx" presStyleLbl="revTx" presStyleIdx="3" presStyleCnt="5">
        <dgm:presLayoutVars>
          <dgm:chMax val="0"/>
          <dgm:chPref val="0"/>
        </dgm:presLayoutVars>
      </dgm:prSet>
      <dgm:spPr/>
    </dgm:pt>
    <dgm:pt modelId="{F81CC152-60C9-44A3-96CD-7ECD619953EE}" type="pres">
      <dgm:prSet presAssocID="{725C7825-6A93-49A6-B752-F345AD32FAD2}" presName="desTx" presStyleLbl="revTx" presStyleIdx="4" presStyleCnt="5" custLinFactNeighborX="-25520" custLinFactNeighborY="43">
        <dgm:presLayoutVars/>
      </dgm:prSet>
      <dgm:spPr/>
    </dgm:pt>
  </dgm:ptLst>
  <dgm:cxnLst>
    <dgm:cxn modelId="{B2B6A507-D134-463E-97B4-490AF6A74100}" type="presOf" srcId="{515EB2B6-D28C-4D7F-A3EF-597B72685A86}" destId="{F81CC152-60C9-44A3-96CD-7ECD619953EE}" srcOrd="0" destOrd="3" presId="urn:microsoft.com/office/officeart/2018/2/layout/IconVerticalSolidList"/>
    <dgm:cxn modelId="{D4836C1E-1D5A-4016-AE9B-242B9EFAFA3D}" srcId="{552E538D-FE1D-4EF9-9AA5-A83A2393F21D}" destId="{FE12D4C9-342B-47AF-8316-1A21103EF4EA}" srcOrd="0" destOrd="0" parTransId="{58D37A66-8ED5-4841-9661-12CC6249D95E}" sibTransId="{FCCB293F-2BB0-417E-B5D9-59ACD830AEEE}"/>
    <dgm:cxn modelId="{FBC8EF2F-17F6-46AD-9BB7-DC5056B0D471}" srcId="{C682BB70-0C04-4566-9C20-6A8BA084193A}" destId="{725C7825-6A93-49A6-B752-F345AD32FAD2}" srcOrd="2" destOrd="0" parTransId="{D0B59834-8BE7-4038-A7EB-C828F11A2529}" sibTransId="{F5ED395F-DDE5-4201-8449-067DEE409F9E}"/>
    <dgm:cxn modelId="{88658A30-EE85-48DA-B2E9-51AB25E3C1A6}" type="presOf" srcId="{61FC5637-DC24-4BC2-85F2-484DC10F033C}" destId="{F81CC152-60C9-44A3-96CD-7ECD619953EE}" srcOrd="0" destOrd="2" presId="urn:microsoft.com/office/officeart/2018/2/layout/IconVerticalSolidList"/>
    <dgm:cxn modelId="{A36B223C-DD5A-427A-8BE8-CB168A0402CD}" srcId="{C682BB70-0C04-4566-9C20-6A8BA084193A}" destId="{552E538D-FE1D-4EF9-9AA5-A83A2393F21D}" srcOrd="1" destOrd="0" parTransId="{1B6706D5-7811-4F99-9499-9744A92CD2B9}" sibTransId="{FEF6E4EB-1567-4ECE-8EF6-CAB60D98D847}"/>
    <dgm:cxn modelId="{E44D1151-4C90-430D-B789-50DB58C1C73E}" srcId="{725C7825-6A93-49A6-B752-F345AD32FAD2}" destId="{190CADE9-28A4-4F12-A64A-2933B30498E9}" srcOrd="0" destOrd="0" parTransId="{0B936D28-8E14-442A-ABC3-93DF976F5990}" sibTransId="{28E066E8-7556-474C-B198-439335708CD9}"/>
    <dgm:cxn modelId="{C1E68974-BB21-4C47-B78F-71237A6E33A1}" srcId="{C682BB70-0C04-4566-9C20-6A8BA084193A}" destId="{4259C120-1A45-484D-B73C-3907E24F800D}" srcOrd="0" destOrd="0" parTransId="{E9F2B22D-A700-4235-BA63-D9692519DE60}" sibTransId="{A2256722-74A0-4AF3-8282-58B24CD4A543}"/>
    <dgm:cxn modelId="{3865967D-671A-49FA-9E4A-0C55CDDABD4B}" type="presOf" srcId="{C682BB70-0C04-4566-9C20-6A8BA084193A}" destId="{61430BFE-E666-414F-96FC-14676F3D9EC1}" srcOrd="0" destOrd="0" presId="urn:microsoft.com/office/officeart/2018/2/layout/IconVerticalSolidList"/>
    <dgm:cxn modelId="{A8C1428B-C6F0-48AE-8950-F9D297458178}" type="presOf" srcId="{538547B3-7304-48F1-9D04-9691B0168359}" destId="{F81CC152-60C9-44A3-96CD-7ECD619953EE}" srcOrd="0" destOrd="1" presId="urn:microsoft.com/office/officeart/2018/2/layout/IconVerticalSolidList"/>
    <dgm:cxn modelId="{8171BA8F-C10F-4C6C-A1D9-AF7D70544347}" srcId="{725C7825-6A93-49A6-B752-F345AD32FAD2}" destId="{515EB2B6-D28C-4D7F-A3EF-597B72685A86}" srcOrd="3" destOrd="0" parTransId="{195A1513-9889-4713-B4FE-62DDEF0BB5FB}" sibTransId="{7FBDA02B-B613-49A8-9B11-BD01A6E334B8}"/>
    <dgm:cxn modelId="{DB4C6A93-5C35-481D-BEE2-816684455224}" type="presOf" srcId="{FE12D4C9-342B-47AF-8316-1A21103EF4EA}" destId="{A383B4DA-AA21-4ED8-8195-C98DDC3C15F4}" srcOrd="0" destOrd="0" presId="urn:microsoft.com/office/officeart/2018/2/layout/IconVerticalSolidList"/>
    <dgm:cxn modelId="{A4F973A4-E2E7-4288-AAD3-185A42EAB41B}" type="presOf" srcId="{552E538D-FE1D-4EF9-9AA5-A83A2393F21D}" destId="{207AE4BA-793A-441C-910F-A10105459BAC}" srcOrd="0" destOrd="0" presId="urn:microsoft.com/office/officeart/2018/2/layout/IconVerticalSolidList"/>
    <dgm:cxn modelId="{774B2CB8-74C2-4781-9A94-ADCB11F6C147}" srcId="{725C7825-6A93-49A6-B752-F345AD32FAD2}" destId="{538547B3-7304-48F1-9D04-9691B0168359}" srcOrd="1" destOrd="0" parTransId="{1FC24B7B-1B64-4972-BA9C-5D6AFBC948C6}" sibTransId="{54F94E4A-5459-4461-809D-F3B3749EA490}"/>
    <dgm:cxn modelId="{674509CA-C48A-4F1E-A7E3-9C81A8B50E5C}" type="presOf" srcId="{4259C120-1A45-484D-B73C-3907E24F800D}" destId="{0213EF07-A56B-46EB-9E3F-546D24A5EB72}" srcOrd="0" destOrd="0" presId="urn:microsoft.com/office/officeart/2018/2/layout/IconVerticalSolidList"/>
    <dgm:cxn modelId="{7B12E2D6-893B-4A8D-99DE-A434E1337896}" type="presOf" srcId="{725C7825-6A93-49A6-B752-F345AD32FAD2}" destId="{F7AF66A2-5C4A-4204-AEF1-096708B90378}" srcOrd="0" destOrd="0" presId="urn:microsoft.com/office/officeart/2018/2/layout/IconVerticalSolidList"/>
    <dgm:cxn modelId="{A76E30E0-98D9-49D0-84D1-9842A1EF3458}" type="presOf" srcId="{190CADE9-28A4-4F12-A64A-2933B30498E9}" destId="{F81CC152-60C9-44A3-96CD-7ECD619953EE}" srcOrd="0" destOrd="0" presId="urn:microsoft.com/office/officeart/2018/2/layout/IconVerticalSolidList"/>
    <dgm:cxn modelId="{FF3788E3-04E6-46B2-8373-4F0BE70455B9}" srcId="{725C7825-6A93-49A6-B752-F345AD32FAD2}" destId="{61FC5637-DC24-4BC2-85F2-484DC10F033C}" srcOrd="2" destOrd="0" parTransId="{271144D4-70AF-4A73-BBE3-3E8F58B6BF9A}" sibTransId="{219AFA1C-81DB-43FD-AEC5-741BA7A96952}"/>
    <dgm:cxn modelId="{99155DF3-4B10-4521-A087-B30DA7D59DF4}" type="presParOf" srcId="{61430BFE-E666-414F-96FC-14676F3D9EC1}" destId="{BA63BFEB-5D26-448F-9C2B-0B91617554D5}" srcOrd="0" destOrd="0" presId="urn:microsoft.com/office/officeart/2018/2/layout/IconVerticalSolidList"/>
    <dgm:cxn modelId="{C62BDB4E-BD9C-4E1E-BB8A-C50F0DAF894A}" type="presParOf" srcId="{BA63BFEB-5D26-448F-9C2B-0B91617554D5}" destId="{389FDB30-9423-4CDF-A75D-AB1EBDA933FC}" srcOrd="0" destOrd="0" presId="urn:microsoft.com/office/officeart/2018/2/layout/IconVerticalSolidList"/>
    <dgm:cxn modelId="{E26D73FF-4503-4EE7-8880-3F0AF2457404}" type="presParOf" srcId="{BA63BFEB-5D26-448F-9C2B-0B91617554D5}" destId="{90D031CE-5A52-4AE7-ACEE-23BE9ACE02F1}" srcOrd="1" destOrd="0" presId="urn:microsoft.com/office/officeart/2018/2/layout/IconVerticalSolidList"/>
    <dgm:cxn modelId="{6FF93174-2212-41E8-914F-36C1AA2FC4B8}" type="presParOf" srcId="{BA63BFEB-5D26-448F-9C2B-0B91617554D5}" destId="{932A8764-E2E1-4015-B89A-E655FBFB0F66}" srcOrd="2" destOrd="0" presId="urn:microsoft.com/office/officeart/2018/2/layout/IconVerticalSolidList"/>
    <dgm:cxn modelId="{99F47E16-732C-4E7E-9901-61969ACC96F3}" type="presParOf" srcId="{BA63BFEB-5D26-448F-9C2B-0B91617554D5}" destId="{0213EF07-A56B-46EB-9E3F-546D24A5EB72}" srcOrd="3" destOrd="0" presId="urn:microsoft.com/office/officeart/2018/2/layout/IconVerticalSolidList"/>
    <dgm:cxn modelId="{E196F2F2-278B-4E12-9A15-817C94BE7A5E}" type="presParOf" srcId="{61430BFE-E666-414F-96FC-14676F3D9EC1}" destId="{F75BC3D7-4C7E-4395-AB29-8FDF24C7E754}" srcOrd="1" destOrd="0" presId="urn:microsoft.com/office/officeart/2018/2/layout/IconVerticalSolidList"/>
    <dgm:cxn modelId="{948BD15D-EEDD-4ABF-BFEF-ED8A5CBF8FFF}" type="presParOf" srcId="{61430BFE-E666-414F-96FC-14676F3D9EC1}" destId="{731C313D-AC53-4E79-9492-67D7800FC8D6}" srcOrd="2" destOrd="0" presId="urn:microsoft.com/office/officeart/2018/2/layout/IconVerticalSolidList"/>
    <dgm:cxn modelId="{5E548304-7A6D-47A9-A76C-8F73312BCF27}" type="presParOf" srcId="{731C313D-AC53-4E79-9492-67D7800FC8D6}" destId="{C38F1ECA-19FE-404A-A79B-B08B4ADA4508}" srcOrd="0" destOrd="0" presId="urn:microsoft.com/office/officeart/2018/2/layout/IconVerticalSolidList"/>
    <dgm:cxn modelId="{4D3D46AB-7272-41F4-B53E-1D9A9F9831F8}" type="presParOf" srcId="{731C313D-AC53-4E79-9492-67D7800FC8D6}" destId="{529EC9A8-DA71-4225-9352-4C5CEC234A6A}" srcOrd="1" destOrd="0" presId="urn:microsoft.com/office/officeart/2018/2/layout/IconVerticalSolidList"/>
    <dgm:cxn modelId="{FD86F08F-D3C2-4D38-AD90-64A495445807}" type="presParOf" srcId="{731C313D-AC53-4E79-9492-67D7800FC8D6}" destId="{4B91B135-98E3-426C-B634-E1170CD64081}" srcOrd="2" destOrd="0" presId="urn:microsoft.com/office/officeart/2018/2/layout/IconVerticalSolidList"/>
    <dgm:cxn modelId="{0F080C45-B4EC-4676-9B70-2564CD0B31D6}" type="presParOf" srcId="{731C313D-AC53-4E79-9492-67D7800FC8D6}" destId="{207AE4BA-793A-441C-910F-A10105459BAC}" srcOrd="3" destOrd="0" presId="urn:microsoft.com/office/officeart/2018/2/layout/IconVerticalSolidList"/>
    <dgm:cxn modelId="{A6B53DF9-383D-4EB1-B233-7E89966C9529}" type="presParOf" srcId="{731C313D-AC53-4E79-9492-67D7800FC8D6}" destId="{A383B4DA-AA21-4ED8-8195-C98DDC3C15F4}" srcOrd="4" destOrd="0" presId="urn:microsoft.com/office/officeart/2018/2/layout/IconVerticalSolidList"/>
    <dgm:cxn modelId="{DA00BAF3-E65D-4131-B848-860588D3A509}" type="presParOf" srcId="{61430BFE-E666-414F-96FC-14676F3D9EC1}" destId="{9C9E4EAA-03C7-43BF-8BC7-94890023C9B3}" srcOrd="3" destOrd="0" presId="urn:microsoft.com/office/officeart/2018/2/layout/IconVerticalSolidList"/>
    <dgm:cxn modelId="{DF37284E-C1EF-41DF-A8AB-C43FFFAC8D47}" type="presParOf" srcId="{61430BFE-E666-414F-96FC-14676F3D9EC1}" destId="{7F94ADA7-7B2A-4906-BBBF-62F3A5CFEC1D}" srcOrd="4" destOrd="0" presId="urn:microsoft.com/office/officeart/2018/2/layout/IconVerticalSolidList"/>
    <dgm:cxn modelId="{6AC8685B-AC00-48AD-A79B-4FB8CADEDE08}" type="presParOf" srcId="{7F94ADA7-7B2A-4906-BBBF-62F3A5CFEC1D}" destId="{54799675-3265-421E-86DC-696D4E22F2AC}" srcOrd="0" destOrd="0" presId="urn:microsoft.com/office/officeart/2018/2/layout/IconVerticalSolidList"/>
    <dgm:cxn modelId="{85EAAD56-19DE-489A-B494-D653024D2EB9}" type="presParOf" srcId="{7F94ADA7-7B2A-4906-BBBF-62F3A5CFEC1D}" destId="{AB879816-A071-41CA-86EC-6039E647B06A}" srcOrd="1" destOrd="0" presId="urn:microsoft.com/office/officeart/2018/2/layout/IconVerticalSolidList"/>
    <dgm:cxn modelId="{5EEDA9B5-58B1-44F6-B41F-91DB3F3104C7}" type="presParOf" srcId="{7F94ADA7-7B2A-4906-BBBF-62F3A5CFEC1D}" destId="{D31D32EC-DA3A-4404-902A-656461E732FD}" srcOrd="2" destOrd="0" presId="urn:microsoft.com/office/officeart/2018/2/layout/IconVerticalSolidList"/>
    <dgm:cxn modelId="{DA314DB0-1262-46BF-9C32-30E807F02C4C}" type="presParOf" srcId="{7F94ADA7-7B2A-4906-BBBF-62F3A5CFEC1D}" destId="{F7AF66A2-5C4A-4204-AEF1-096708B90378}" srcOrd="3" destOrd="0" presId="urn:microsoft.com/office/officeart/2018/2/layout/IconVerticalSolidList"/>
    <dgm:cxn modelId="{7F6D7DFF-F5B1-4091-BA04-8FAB4E0AFFEC}" type="presParOf" srcId="{7F94ADA7-7B2A-4906-BBBF-62F3A5CFEC1D}" destId="{F81CC152-60C9-44A3-96CD-7ECD619953E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FDB30-9423-4CDF-A75D-AB1EBDA933FC}">
      <dsp:nvSpPr>
        <dsp:cNvPr id="0" name=""/>
        <dsp:cNvSpPr/>
      </dsp:nvSpPr>
      <dsp:spPr>
        <a:xfrm>
          <a:off x="0" y="0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031CE-5A52-4AE7-ACEE-23BE9ACE02F1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3EF07-A56B-46EB-9E3F-546D24A5EB72}">
      <dsp:nvSpPr>
        <dsp:cNvPr id="0" name=""/>
        <dsp:cNvSpPr/>
      </dsp:nvSpPr>
      <dsp:spPr>
        <a:xfrm flipH="1">
          <a:off x="1374040" y="8858"/>
          <a:ext cx="3764905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Machine learning, in general, revolves around optimization. Neural networks specifically optimize over a </a:t>
          </a:r>
          <a:r>
            <a:rPr lang="en-US" sz="1600" b="0" i="0" u="sng" kern="1200" dirty="0"/>
            <a:t>compositional cost function:</a:t>
          </a:r>
          <a:r>
            <a:rPr lang="en-US" sz="1600" b="0" i="0" kern="1200" dirty="0"/>
            <a:t> </a:t>
          </a:r>
          <a:endParaRPr lang="en-US" sz="1600" kern="1200" dirty="0"/>
        </a:p>
      </dsp:txBody>
      <dsp:txXfrm>
        <a:off x="1374040" y="8858"/>
        <a:ext cx="3764905" cy="1244702"/>
      </dsp:txXfrm>
    </dsp:sp>
    <dsp:sp modelId="{C38F1ECA-19FE-404A-A79B-B08B4ADA4508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EC9A8-DA71-4225-9352-4C5CEC234A6A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AE4BA-793A-441C-910F-A10105459BAC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 compositional function is a function of functions! In this case, subsequent layers of the NN are functions of the previous layers.</a:t>
          </a:r>
          <a:endParaRPr lang="en-US" sz="1600" kern="1200" dirty="0"/>
        </a:p>
      </dsp:txBody>
      <dsp:txXfrm>
        <a:off x="1437631" y="1556410"/>
        <a:ext cx="4732020" cy="1244702"/>
      </dsp:txXfrm>
    </dsp:sp>
    <dsp:sp modelId="{A383B4DA-AA21-4ED8-8195-C98DDC3C15F4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This is solved using minimization and back propagation algorithms.</a:t>
          </a:r>
          <a:endParaRPr lang="en-US" sz="1600" kern="1200" dirty="0"/>
        </a:p>
      </dsp:txBody>
      <dsp:txXfrm>
        <a:off x="6169651" y="1556410"/>
        <a:ext cx="4345948" cy="1244702"/>
      </dsp:txXfrm>
    </dsp:sp>
    <dsp:sp modelId="{54799675-3265-421E-86DC-696D4E22F2AC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79816-A071-41CA-86EC-6039E647B06A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F66A2-5C4A-4204-AEF1-096708B90378}">
      <dsp:nvSpPr>
        <dsp:cNvPr id="0" name=""/>
        <dsp:cNvSpPr/>
      </dsp:nvSpPr>
      <dsp:spPr>
        <a:xfrm>
          <a:off x="1437631" y="3112289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Mathematical complexity depends on</a:t>
          </a:r>
          <a:endParaRPr lang="en-US" sz="1600" kern="1200" dirty="0"/>
        </a:p>
      </dsp:txBody>
      <dsp:txXfrm>
        <a:off x="1437631" y="3112289"/>
        <a:ext cx="4732020" cy="1244702"/>
      </dsp:txXfrm>
    </dsp:sp>
    <dsp:sp modelId="{F81CC152-60C9-44A3-96CD-7ECD619953EE}">
      <dsp:nvSpPr>
        <dsp:cNvPr id="0" name=""/>
        <dsp:cNvSpPr/>
      </dsp:nvSpPr>
      <dsp:spPr>
        <a:xfrm>
          <a:off x="5060565" y="3112821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number of layers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number of neurons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network architecture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hyper-parameter selection </a:t>
          </a:r>
          <a:endParaRPr lang="en-US" sz="1400" kern="1200" dirty="0"/>
        </a:p>
      </dsp:txBody>
      <dsp:txXfrm>
        <a:off x="5060565" y="3112821"/>
        <a:ext cx="434594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7F5847-DCA3-46F0-901A-2A864093FA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CCA95-3ABD-4E5F-9D10-1269ABF0C6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CDD6D-6F6F-4886-A6AF-CDD2F3BF891F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E6B01-7EE1-439A-B0FB-3F0EB6F04C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2638A-5E30-432D-83C7-9177F5823F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1BD46-33FC-4AFE-A009-BA136BF8E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69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https://github.com/thomas-allard/datafrac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7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https://github.com/thomas-allard/datafrac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6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3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9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6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4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2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title="Be Boulder.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6851" y="6189029"/>
            <a:ext cx="2377001" cy="512153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3363" y="6356351"/>
            <a:ext cx="5727191" cy="3367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4255" y="6356351"/>
            <a:ext cx="548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title="University of Colorado Boulder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697" y="6144844"/>
            <a:ext cx="2410227" cy="5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sciann/sciann-applic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6.gif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-allard/datafra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2003.0275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8903"/>
            <a:ext cx="12192000" cy="6858000"/>
            <a:chOff x="0" y="0"/>
            <a:chExt cx="12192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04734" y="0"/>
              <a:ext cx="7487266" cy="685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title="Be Boulder. University of Colorado Boulde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734" y="5056572"/>
              <a:ext cx="4164946" cy="160394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4735" y="663677"/>
            <a:ext cx="7036992" cy="2846286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Data Drive Fracture Mechanics:</a:t>
            </a:r>
            <a:b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</a:br>
            <a:r>
              <a:rPr lang="en-US" sz="28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Discovering Elastic Constants and Failure Criteria using PINNs</a:t>
            </a:r>
            <a:endParaRPr lang="en-US" sz="4400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4735" y="3602038"/>
            <a:ext cx="7036992" cy="120593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Thomas Allard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Samantha Walker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April 26, 2022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9F5B0169-C846-460F-BA13-3E97A405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903"/>
          <a:stretch/>
        </p:blipFill>
        <p:spPr>
          <a:xfrm>
            <a:off x="234779" y="3006683"/>
            <a:ext cx="2819920" cy="2590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Fracture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233814" y="1677465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48EFB70-772A-4BA3-9FB5-D690B896B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47"/>
          <a:stretch/>
        </p:blipFill>
        <p:spPr>
          <a:xfrm>
            <a:off x="3218154" y="3063050"/>
            <a:ext cx="2843916" cy="2590800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3530A05-372A-4E45-AD19-812F976BE6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 I tension, Abaqus </a:t>
            </a:r>
            <a:r>
              <a:rPr lang="en-US" sz="1800" b="1" dirty="0">
                <a:solidFill>
                  <a:srgbClr val="FF0000"/>
                </a:solidFill>
              </a:rPr>
              <a:t>benchmark</a:t>
            </a:r>
            <a:r>
              <a:rPr lang="en-US" sz="1800" dirty="0"/>
              <a:t> [11]</a:t>
            </a:r>
          </a:p>
          <a:p>
            <a:r>
              <a:rPr lang="en-US" sz="1800" dirty="0"/>
              <a:t>Default mesh, 2655 elements and 2760 nodes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D6269-B0C5-413F-AB13-7922C91E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26" y="3198876"/>
            <a:ext cx="4573524" cy="27447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39560-ECF3-4655-8ACC-98EF03D316C4}"/>
              </a:ext>
            </a:extLst>
          </p:cNvPr>
          <p:cNvGrpSpPr/>
          <p:nvPr/>
        </p:nvGrpSpPr>
        <p:grpSpPr>
          <a:xfrm>
            <a:off x="10363861" y="21011"/>
            <a:ext cx="1828800" cy="2994060"/>
            <a:chOff x="10323667" y="-109613"/>
            <a:chExt cx="1828800" cy="2994060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F85AE684-8682-4716-90CA-764DA9E7C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2" t="19649" r="76153" b="4121"/>
            <a:stretch/>
          </p:blipFill>
          <p:spPr>
            <a:xfrm>
              <a:off x="10323667" y="50367"/>
              <a:ext cx="1828800" cy="25546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20D32B-CD82-41A3-9138-599A12450474}"/>
                </a:ext>
              </a:extLst>
            </p:cNvPr>
            <p:cNvSpPr txBox="1"/>
            <p:nvPr/>
          </p:nvSpPr>
          <p:spPr>
            <a:xfrm>
              <a:off x="11421228" y="-109613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594D40-3104-4FCC-94F5-CF3DE16CBCE9}"/>
                </a:ext>
              </a:extLst>
            </p:cNvPr>
            <p:cNvSpPr txBox="1"/>
            <p:nvPr/>
          </p:nvSpPr>
          <p:spPr>
            <a:xfrm>
              <a:off x="11430057" y="2324719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CCFBC-B31F-4607-80C5-A19DA8D08039}"/>
                </a:ext>
              </a:extLst>
            </p:cNvPr>
            <p:cNvSpPr txBox="1"/>
            <p:nvPr/>
          </p:nvSpPr>
          <p:spPr>
            <a:xfrm>
              <a:off x="10495346" y="2576670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37BF29-6370-41CC-91F8-B8D236CE85CB}"/>
              </a:ext>
            </a:extLst>
          </p:cNvPr>
          <p:cNvSpPr txBox="1"/>
          <p:nvPr/>
        </p:nvSpPr>
        <p:spPr>
          <a:xfrm>
            <a:off x="1798209" y="5756182"/>
            <a:ext cx="2962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Deformed geometry is exaggerated by 100x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31B77-DADF-4E4C-9D2B-D4790DCB945A}"/>
              </a:ext>
            </a:extLst>
          </p:cNvPr>
          <p:cNvSpPr txBox="1"/>
          <p:nvPr/>
        </p:nvSpPr>
        <p:spPr>
          <a:xfrm>
            <a:off x="1211079" y="263735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y-displacements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7D91C-443C-47AA-B6C8-2828543BAA11}"/>
              </a:ext>
            </a:extLst>
          </p:cNvPr>
          <p:cNvSpPr txBox="1"/>
          <p:nvPr/>
        </p:nvSpPr>
        <p:spPr>
          <a:xfrm>
            <a:off x="3551277" y="2657028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Normal stress in y-direction</a:t>
            </a:r>
          </a:p>
        </p:txBody>
      </p:sp>
    </p:spTree>
    <p:extLst>
      <p:ext uri="{BB962C8B-B14F-4D97-AF65-F5344CB8AC3E}">
        <p14:creationId xmlns:p14="http://schemas.microsoft.com/office/powerpoint/2010/main" val="355661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E120E7-5F14-4503-A450-A9E20370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Before developing a PINN for the fracture problem, we decided we would try a simpler problem.</a:t>
            </a:r>
          </a:p>
          <a:p>
            <a:r>
              <a:rPr lang="en-US" sz="1800" dirty="0"/>
              <a:t>Crack removed, all other dimensions and simulations parameters were kept the same.</a:t>
            </a:r>
          </a:p>
          <a:p>
            <a:r>
              <a:rPr lang="en-US" sz="1800" dirty="0"/>
              <a:t>Pure uniaxial stress state!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Elastic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C5A46025-0F9E-4689-9849-FE518F9F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2" y="3246094"/>
            <a:ext cx="3657600" cy="25908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722B749-CE62-4650-9F3D-652CF952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96" y="3246094"/>
            <a:ext cx="3657600" cy="25908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C92FC1-F62D-486D-868B-D80E1CD8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267" y="3246094"/>
            <a:ext cx="3657600" cy="25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26863F-E056-40B6-B452-13DBE4258845}"/>
              </a:ext>
            </a:extLst>
          </p:cNvPr>
          <p:cNvSpPr txBox="1"/>
          <p:nvPr/>
        </p:nvSpPr>
        <p:spPr>
          <a:xfrm>
            <a:off x="4992775" y="2915369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y-displacements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8D18D-E8C1-4711-9757-DF336D689C63}"/>
              </a:ext>
            </a:extLst>
          </p:cNvPr>
          <p:cNvSpPr txBox="1"/>
          <p:nvPr/>
        </p:nvSpPr>
        <p:spPr>
          <a:xfrm>
            <a:off x="8886951" y="2891706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Normal stress in y-direction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821CA-C2A3-41F2-9E4D-A42D8656C2C2}"/>
              </a:ext>
            </a:extLst>
          </p:cNvPr>
          <p:cNvSpPr txBox="1"/>
          <p:nvPr/>
        </p:nvSpPr>
        <p:spPr>
          <a:xfrm>
            <a:off x="1431323" y="2907540"/>
            <a:ext cx="1665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x-displacements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3CF9D-0997-4081-82A3-6A0DBFC57E17}"/>
              </a:ext>
            </a:extLst>
          </p:cNvPr>
          <p:cNvSpPr txBox="1"/>
          <p:nvPr/>
        </p:nvSpPr>
        <p:spPr>
          <a:xfrm>
            <a:off x="9953422" y="653726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</p:spTree>
    <p:extLst>
      <p:ext uri="{BB962C8B-B14F-4D97-AF65-F5344CB8AC3E}">
        <p14:creationId xmlns:p14="http://schemas.microsoft.com/office/powerpoint/2010/main" val="91399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4E3F-BF22-4304-B949-D386C099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Input Data –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9F5EA-2A8D-4C67-B277-0DB657D91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scripts written in Abaqus/Python API to extract nodal results from Abaqus output database (ODB) </a:t>
            </a:r>
          </a:p>
          <a:p>
            <a:r>
              <a:rPr lang="en-US" dirty="0" err="1"/>
              <a:t>Xarray</a:t>
            </a:r>
            <a:r>
              <a:rPr lang="en-US" dirty="0"/>
              <a:t> “</a:t>
            </a:r>
            <a:r>
              <a:rPr lang="en-US" dirty="0" err="1"/>
              <a:t>DataArray</a:t>
            </a:r>
            <a:r>
              <a:rPr lang="en-US" dirty="0"/>
              <a:t>” for each timestep </a:t>
            </a:r>
            <a:r>
              <a:rPr lang="en-US" dirty="0">
                <a:sym typeface="Wingdings" panose="05000000000000000000" pitchFamily="2" charset="2"/>
              </a:rPr>
              <a:t> stack into “</a:t>
            </a:r>
            <a:r>
              <a:rPr lang="en-US" dirty="0" err="1">
                <a:sym typeface="Wingdings" panose="05000000000000000000" pitchFamily="2" charset="2"/>
              </a:rPr>
              <a:t>DataSet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Fields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F7B32-F545-4F6C-B542-B5594927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53" y="3621489"/>
            <a:ext cx="5276850" cy="188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0584D-8342-47C4-80A7-34250F748D43}"/>
              </a:ext>
            </a:extLst>
          </p:cNvPr>
          <p:cNvSpPr txBox="1"/>
          <p:nvPr/>
        </p:nvSpPr>
        <p:spPr>
          <a:xfrm>
            <a:off x="8646551" y="3796443"/>
            <a:ext cx="2377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data could be analogous to “digital image correlation” (DIC) from a real experiment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DB5282C-EA81-4A49-9E01-E91617A6263F}"/>
              </a:ext>
            </a:extLst>
          </p:cNvPr>
          <p:cNvSpPr/>
          <p:nvPr/>
        </p:nvSpPr>
        <p:spPr>
          <a:xfrm>
            <a:off x="2052676" y="3707842"/>
            <a:ext cx="91440" cy="29140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6F6F1-E091-499D-A3E5-011CB2215FE5}"/>
              </a:ext>
            </a:extLst>
          </p:cNvPr>
          <p:cNvSpPr txBox="1"/>
          <p:nvPr/>
        </p:nvSpPr>
        <p:spPr>
          <a:xfrm>
            <a:off x="443283" y="3601638"/>
            <a:ext cx="15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Used as input to our PINNs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FCD11DE-09BF-448D-8D16-84D32177D2EC}"/>
              </a:ext>
            </a:extLst>
          </p:cNvPr>
          <p:cNvSpPr/>
          <p:nvPr/>
        </p:nvSpPr>
        <p:spPr>
          <a:xfrm>
            <a:off x="2052676" y="4311446"/>
            <a:ext cx="91440" cy="4572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7E4AA-96FF-4FC5-BB94-B37237BE30C4}"/>
              </a:ext>
            </a:extLst>
          </p:cNvPr>
          <p:cNvSpPr txBox="1"/>
          <p:nvPr/>
        </p:nvSpPr>
        <p:spPr>
          <a:xfrm>
            <a:off x="443283" y="4289939"/>
            <a:ext cx="15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Used to compare solutions</a:t>
            </a:r>
          </a:p>
        </p:txBody>
      </p:sp>
    </p:spTree>
    <p:extLst>
      <p:ext uri="{BB962C8B-B14F-4D97-AF65-F5344CB8AC3E}">
        <p14:creationId xmlns:p14="http://schemas.microsoft.com/office/powerpoint/2010/main" val="369969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2798-2C4D-429C-AA02-E59057F8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0784-B694-487B-AE36-29EEB3151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28" y="1825625"/>
            <a:ext cx="6250075" cy="4117975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Neural networks (NNs), also called “artificial” neural networks include components such as:</a:t>
            </a:r>
          </a:p>
          <a:p>
            <a:pPr lvl="1"/>
            <a:r>
              <a:rPr lang="en-US" sz="1900" dirty="0"/>
              <a:t>Inputs</a:t>
            </a:r>
          </a:p>
          <a:p>
            <a:pPr lvl="1"/>
            <a:r>
              <a:rPr lang="en-US" sz="1900" dirty="0"/>
              <a:t>Layers with neurons, each have weights, biases, and activation functions  </a:t>
            </a:r>
          </a:p>
          <a:p>
            <a:pPr lvl="1"/>
            <a:r>
              <a:rPr lang="en-US" sz="1900" dirty="0"/>
              <a:t>Outputs</a:t>
            </a:r>
          </a:p>
          <a:p>
            <a:pPr lvl="1"/>
            <a:r>
              <a:rPr lang="en-US" sz="1900" dirty="0"/>
              <a:t>Cost functions</a:t>
            </a:r>
          </a:p>
          <a:p>
            <a:r>
              <a:rPr lang="en-US" sz="2200" dirty="0"/>
              <a:t>Artificial “neurons” connect input to output in “layers.” Layers of neurons are considered hidden layers. There may be few to many hidden layers. </a:t>
            </a:r>
          </a:p>
          <a:p>
            <a:r>
              <a:rPr lang="en-US" sz="2200" dirty="0"/>
              <a:t>The lines that connect neurons across layers are the actual network! A matrix is constructed between each layer and associated “weights” are determined by the training method.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D00C-F3F3-476F-9C2B-DB56919A5E8C}"/>
              </a:ext>
            </a:extLst>
          </p:cNvPr>
          <p:cNvSpPr txBox="1"/>
          <p:nvPr/>
        </p:nvSpPr>
        <p:spPr>
          <a:xfrm>
            <a:off x="947056" y="5616626"/>
            <a:ext cx="5475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 between NNs, DL, ML, and AI</a:t>
            </a:r>
            <a:endParaRPr lang="en-US" alt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84E43-AE29-4992-941D-4063E878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63246"/>
            <a:ext cx="4503790" cy="27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E0B696F-28D0-46F8-B9E3-3CAADDEB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735" y="3543299"/>
            <a:ext cx="2044245" cy="20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7EE029-274E-4FAB-854D-EB805A4D7AD2}"/>
              </a:ext>
            </a:extLst>
          </p:cNvPr>
          <p:cNvSpPr txBox="1"/>
          <p:nvPr/>
        </p:nvSpPr>
        <p:spPr>
          <a:xfrm>
            <a:off x="130176" y="4116691"/>
            <a:ext cx="27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1-layer NN</a:t>
            </a:r>
          </a:p>
        </p:txBody>
      </p:sp>
    </p:spTree>
    <p:extLst>
      <p:ext uri="{BB962C8B-B14F-4D97-AF65-F5344CB8AC3E}">
        <p14:creationId xmlns:p14="http://schemas.microsoft.com/office/powerpoint/2010/main" val="68265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561F-226C-4600-B29C-F5106A3D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CA12731-551D-876B-0467-BC42CF619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31994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5308560-E68B-4DA4-B09C-0517EB832F97}"/>
              </a:ext>
            </a:extLst>
          </p:cNvPr>
          <p:cNvSpPr txBox="1"/>
          <p:nvPr/>
        </p:nvSpPr>
        <p:spPr>
          <a:xfrm>
            <a:off x="6214825" y="2056289"/>
            <a:ext cx="4883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Each matrix A</a:t>
            </a:r>
            <a:r>
              <a:rPr lang="en-US" sz="1600" b="0" i="0" u="none" strike="noStrike" baseline="-25000" dirty="0">
                <a:solidFill>
                  <a:schemeClr val="bg1"/>
                </a:solidFill>
                <a:effectLst/>
              </a:rPr>
              <a:t>k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denotes the weights connecting the NN from the k</a:t>
            </a:r>
            <a:r>
              <a:rPr lang="en-US" sz="1600" b="0" i="0" u="none" strike="noStrike" baseline="30000" dirty="0">
                <a:solidFill>
                  <a:schemeClr val="bg1"/>
                </a:solidFill>
                <a:effectLst/>
              </a:rPr>
              <a:t>th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to the (k+1)</a:t>
            </a:r>
            <a:r>
              <a:rPr lang="en-US" sz="1600" b="0" i="0" u="none" strike="noStrike" baseline="30000" dirty="0" err="1">
                <a:solidFill>
                  <a:schemeClr val="bg1"/>
                </a:solidFill>
                <a:effectLst/>
              </a:rPr>
              <a:t>th</a:t>
            </a:r>
            <a:endParaRPr lang="en-US" sz="1600" b="0" i="0" u="none" strike="noStrike" baseline="30000" dirty="0">
              <a:solidFill>
                <a:schemeClr val="bg1"/>
              </a:solidFill>
              <a:effectLst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DDA7E4-BBDB-4157-B29E-B1A3C1A9A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72" y="2771087"/>
            <a:ext cx="5791200" cy="2854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8B05DA-A21D-474A-9DD0-B2294C512C05}"/>
              </a:ext>
            </a:extLst>
          </p:cNvPr>
          <p:cNvSpPr txBox="1"/>
          <p:nvPr/>
        </p:nvSpPr>
        <p:spPr>
          <a:xfrm>
            <a:off x="8343900" y="5125931"/>
            <a:ext cx="3009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Massively underdetermined system! Final term provides regularization.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8073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1EF4-EE06-4D52-B016-F262092F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A783-237E-468D-9B54-85797E33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806"/>
            <a:ext cx="6259704" cy="4117975"/>
          </a:xfrm>
        </p:spPr>
        <p:txBody>
          <a:bodyPr>
            <a:normAutofit/>
          </a:bodyPr>
          <a:lstStyle/>
          <a:p>
            <a:r>
              <a:rPr lang="en-US" sz="2000" dirty="0"/>
              <a:t>Training NNs requires training data, a minimization algorithm (such as Stochastic Gradient Descent), and a backpropagation algorithm. </a:t>
            </a:r>
          </a:p>
          <a:p>
            <a:r>
              <a:rPr lang="en-US" sz="2000" dirty="0"/>
              <a:t>“Backpropagation computes the gradient of the loss function with respect to the weights of the network for a single [layer at a time]” - </a:t>
            </a:r>
            <a:r>
              <a:rPr lang="en-US" sz="2000" dirty="0" err="1"/>
              <a:t>wikipedia</a:t>
            </a:r>
            <a:r>
              <a:rPr lang="en-US" sz="2000" dirty="0"/>
              <a:t>/Backpropagation</a:t>
            </a:r>
          </a:p>
          <a:p>
            <a:r>
              <a:rPr lang="en-US" sz="2000" dirty="0"/>
              <a:t>This is how the weights are determined! Layer-by-layer in reverse</a:t>
            </a:r>
          </a:p>
          <a:p>
            <a:r>
              <a:rPr lang="en-US" sz="2000" dirty="0"/>
              <a:t>Requirements for training a NN is specific to the NN architecture, the problem at hand, testing data, and a tunable set of “hyperparameters.”</a:t>
            </a:r>
          </a:p>
          <a:p>
            <a:endParaRPr lang="en-US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B7FF6E-E465-4355-A7F0-22AFBF233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04" y="2151777"/>
            <a:ext cx="4767943" cy="29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70E0F6-33A1-40C9-9EF9-E657ADADBD68}"/>
              </a:ext>
            </a:extLst>
          </p:cNvPr>
          <p:cNvSpPr txBox="1"/>
          <p:nvPr/>
        </p:nvSpPr>
        <p:spPr>
          <a:xfrm>
            <a:off x="8545252" y="5231382"/>
            <a:ext cx="27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1-layer NN</a:t>
            </a:r>
          </a:p>
        </p:txBody>
      </p:sp>
    </p:spTree>
    <p:extLst>
      <p:ext uri="{BB962C8B-B14F-4D97-AF65-F5344CB8AC3E}">
        <p14:creationId xmlns:p14="http://schemas.microsoft.com/office/powerpoint/2010/main" val="34551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2E1-D338-456B-B810-38E72820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Physics-Informed Neural Networks (PINNs)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44BCC-60AC-41BA-807F-B4F8C82D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3" y="1529356"/>
            <a:ext cx="4824329" cy="41179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Physics-informed neural networks (PINNs) ar</a:t>
            </a:r>
            <a:r>
              <a:rPr lang="en-US" sz="1800" dirty="0">
                <a:solidFill>
                  <a:srgbClr val="000000"/>
                </a:solidFill>
              </a:rPr>
              <a:t>e neural networks which are: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</a:rPr>
              <a:t>Trained to solve supervised learning tasks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Respect any given laws of physics,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described by general nonlinear partial differential equations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To set up a PINN, we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differentiate neural networks with respect to their input coordinates and model parameters.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This helps constrain the PINN to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respect symmetries, invariances, or conservation principles originating from physical laws tha</a:t>
            </a:r>
            <a:r>
              <a:rPr lang="en-US" sz="1800" dirty="0">
                <a:solidFill>
                  <a:srgbClr val="000000"/>
                </a:solidFill>
              </a:rPr>
              <a:t>t govern the input data.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000000"/>
                </a:solidFill>
              </a:rPr>
              <a:t>For our PINNs, we enforce a momentum balance in the x- and y-directions using our stress measures!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56FC2D2-58FF-4854-BEE6-6B0A471E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72" y="1529356"/>
            <a:ext cx="7067255" cy="3554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39A20-5FB9-4719-832A-B820767F7158}"/>
              </a:ext>
            </a:extLst>
          </p:cNvPr>
          <p:cNvSpPr txBox="1"/>
          <p:nvPr/>
        </p:nvSpPr>
        <p:spPr>
          <a:xfrm>
            <a:off x="5058372" y="508362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Raissi</a:t>
            </a:r>
            <a:r>
              <a:rPr lang="en-US" dirty="0"/>
              <a:t> et al. 2019 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6D891-E1AE-4F9E-B40F-54818CD3718C}"/>
              </a:ext>
            </a:extLst>
          </p:cNvPr>
          <p:cNvSpPr txBox="1"/>
          <p:nvPr/>
        </p:nvSpPr>
        <p:spPr>
          <a:xfrm>
            <a:off x="7728857" y="5082845"/>
            <a:ext cx="434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Navier-Stokes equation using a PINN</a:t>
            </a:r>
          </a:p>
        </p:txBody>
      </p:sp>
    </p:spTree>
    <p:extLst>
      <p:ext uri="{BB962C8B-B14F-4D97-AF65-F5344CB8AC3E}">
        <p14:creationId xmlns:p14="http://schemas.microsoft.com/office/powerpoint/2010/main" val="191204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87E7-7763-4331-8AD6-E0CA0517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 </a:t>
            </a:r>
            <a:r>
              <a:rPr lang="en-US" dirty="0" err="1"/>
              <a:t>SciANN</a:t>
            </a:r>
            <a:r>
              <a:rPr lang="en-US" dirty="0"/>
              <a:t> for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2BB4E-4D79-42F9-B02F-610D094A5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99" y="1518555"/>
            <a:ext cx="6155871" cy="4117975"/>
          </a:xfrm>
        </p:spPr>
        <p:txBody>
          <a:bodyPr>
            <a:normAutofit lnSpcReduction="10000"/>
          </a:bodyPr>
          <a:lstStyle/>
          <a:p>
            <a:r>
              <a:rPr lang="en-US" sz="1900" dirty="0" err="1"/>
              <a:t>SciANN</a:t>
            </a:r>
            <a:r>
              <a:rPr lang="en-US" sz="1900" dirty="0"/>
              <a:t> is a high-level artificial neural networks API, written in Python using </a:t>
            </a:r>
            <a:r>
              <a:rPr lang="en-US" sz="1900" dirty="0" err="1"/>
              <a:t>Keras</a:t>
            </a:r>
            <a:r>
              <a:rPr lang="en-US" sz="1900" dirty="0"/>
              <a:t> and TensorFlow backends.</a:t>
            </a:r>
          </a:p>
          <a:p>
            <a:r>
              <a:rPr lang="en-US" sz="1900" dirty="0"/>
              <a:t>Enabling fast experimentation with different networks architectures since a NN can be set up with only a few lines of code.</a:t>
            </a:r>
          </a:p>
          <a:p>
            <a:r>
              <a:rPr lang="en-US" sz="1900" dirty="0"/>
              <a:t>Developed with an emphasis on scientific computations, physics informed deep learning, and inversion.</a:t>
            </a:r>
          </a:p>
          <a:p>
            <a:r>
              <a:rPr lang="en-US" sz="1900" dirty="0"/>
              <a:t>Includes examples based on recent literature.</a:t>
            </a:r>
          </a:p>
          <a:p>
            <a:r>
              <a:rPr lang="en-US" sz="1900" dirty="0"/>
              <a:t>Based our PINN on this example [2]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sz="1900" dirty="0">
                <a:hlinkClick r:id="rId2"/>
              </a:rPr>
              <a:t>https://github.com/sciann/sciann-applications</a:t>
            </a:r>
            <a:endParaRPr lang="en-US" sz="19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8CDB9A-9528-4F25-A4E3-A40B7656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77" y="1518555"/>
            <a:ext cx="5763865" cy="4169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B8F28-B59C-4877-B947-098FF20BBD21}"/>
              </a:ext>
            </a:extLst>
          </p:cNvPr>
          <p:cNvSpPr/>
          <p:nvPr/>
        </p:nvSpPr>
        <p:spPr>
          <a:xfrm>
            <a:off x="6411270" y="4511710"/>
            <a:ext cx="5656800" cy="160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83D343-294E-4DD9-98B3-1DB1442C5D51}"/>
              </a:ext>
            </a:extLst>
          </p:cNvPr>
          <p:cNvCxnSpPr>
            <a:cxnSpLocks/>
          </p:cNvCxnSpPr>
          <p:nvPr/>
        </p:nvCxnSpPr>
        <p:spPr>
          <a:xfrm>
            <a:off x="4541855" y="4511710"/>
            <a:ext cx="1728316" cy="70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3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2883-D2DF-49C5-BE52-CCFBA0E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Transformation Methods for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D420-9505-49EF-A8C2-B741D069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929"/>
            <a:ext cx="10515600" cy="4555671"/>
          </a:xfrm>
        </p:spPr>
        <p:txBody>
          <a:bodyPr>
            <a:normAutofit/>
          </a:bodyPr>
          <a:lstStyle/>
          <a:p>
            <a:r>
              <a:rPr lang="en-US" sz="1900" dirty="0"/>
              <a:t>Transforming data before inputting into a machine learning method such as neural networks can significantly improve performance.</a:t>
            </a:r>
          </a:p>
          <a:p>
            <a:r>
              <a:rPr lang="en-US" sz="1900" dirty="0"/>
              <a:t>Some common data transformations include:</a:t>
            </a:r>
          </a:p>
          <a:p>
            <a:pPr lvl="1"/>
            <a:r>
              <a:rPr lang="en-US" sz="1500" u="sng" dirty="0"/>
              <a:t>Normalization</a:t>
            </a:r>
            <a:r>
              <a:rPr lang="en-US" sz="1500" dirty="0"/>
              <a:t>, or translating data into a different range, such as [0, 1] or simply transforming data to be on a unit sphere, useful when not making assumptions about the distribution of the input data</a:t>
            </a:r>
          </a:p>
          <a:p>
            <a:pPr lvl="1"/>
            <a:r>
              <a:rPr lang="en-US" sz="1500" u="sng" dirty="0"/>
              <a:t>Standardization</a:t>
            </a:r>
            <a:r>
              <a:rPr lang="en-US" sz="1500" dirty="0"/>
              <a:t>, or setting the mean of the data to 0 and the standard deviation to 1, works well if data follows a Gaussian distribution</a:t>
            </a:r>
          </a:p>
          <a:p>
            <a:r>
              <a:rPr lang="en-US" sz="1900" dirty="0"/>
              <a:t>Normalization, in particular helps make the gradient descent in the NN move more smoothly toward minima and steps move more uniformly </a:t>
            </a:r>
          </a:p>
          <a:p>
            <a:r>
              <a:rPr lang="en-US" sz="1900" dirty="0"/>
              <a:t>For our PINNs, we used z-score normalization:</a:t>
            </a:r>
          </a:p>
          <a:p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615072-F1D7-45EE-A09D-567F98D1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27" y="4648271"/>
            <a:ext cx="2061947" cy="6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F022-5CAF-4BA1-A26B-18715606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Hyperparameter Selection for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D0EB-7DBB-43BD-AEDA-E08BB601C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Hyperparameters are knobs in a NN to improve the performance of a neural network. Some hyperparameters that we explored are:</a:t>
            </a:r>
          </a:p>
          <a:p>
            <a:pPr lvl="1"/>
            <a:r>
              <a:rPr lang="en-US" dirty="0"/>
              <a:t>Batch size: Number of samples from a dataset used to evaluate one gradient update. A batch-size of 1 would be associated with a full stochastic gradient descent optimization.</a:t>
            </a:r>
          </a:p>
          <a:p>
            <a:pPr lvl="1"/>
            <a:r>
              <a:rPr lang="en-US" dirty="0"/>
              <a:t>Epoch: Rounds of training on a dataset</a:t>
            </a:r>
          </a:p>
          <a:p>
            <a:pPr lvl="1"/>
            <a:r>
              <a:rPr lang="en-US" dirty="0"/>
              <a:t>Learning rate (</a:t>
            </a:r>
            <a:r>
              <a:rPr lang="en-US" dirty="0" err="1"/>
              <a:t>lr</a:t>
            </a:r>
            <a:r>
              <a:rPr lang="en-US" dirty="0"/>
              <a:t>): Determines the step size at each iteration (of the gradient descent) while moving toward a minimum of a loss function, sets the trade-off between convergence and overshooting</a:t>
            </a:r>
          </a:p>
          <a:p>
            <a:pPr lvl="1"/>
            <a:r>
              <a:rPr lang="en-US" dirty="0"/>
              <a:t>Reduce </a:t>
            </a:r>
            <a:r>
              <a:rPr lang="en-US" dirty="0" err="1"/>
              <a:t>lr</a:t>
            </a:r>
            <a:r>
              <a:rPr lang="en-US" dirty="0"/>
              <a:t> after: Reduce learning rate once learning stagnates</a:t>
            </a:r>
          </a:p>
          <a:p>
            <a:endParaRPr lang="en-US" dirty="0"/>
          </a:p>
          <a:p>
            <a:r>
              <a:rPr lang="en-US" dirty="0"/>
              <a:t>The architecture of the NN itself can also be tweaked including:</a:t>
            </a:r>
          </a:p>
          <a:p>
            <a:pPr lvl="1"/>
            <a:r>
              <a:rPr lang="en-US" dirty="0"/>
              <a:t># of layers</a:t>
            </a:r>
          </a:p>
          <a:p>
            <a:pPr lvl="1"/>
            <a:r>
              <a:rPr lang="en-US" dirty="0"/>
              <a:t># of neurons in each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1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8CAE-A918-4CF5-9101-5E60FB9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5B1E-5F71-47C2-A137-6F774E13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– Elasticity and Fracture Mechanics</a:t>
            </a:r>
          </a:p>
          <a:p>
            <a:r>
              <a:rPr lang="en-US" dirty="0"/>
              <a:t>Input Data – Abaqus Simulations</a:t>
            </a:r>
          </a:p>
          <a:p>
            <a:r>
              <a:rPr lang="en-US" dirty="0"/>
              <a:t>Background – PINNs </a:t>
            </a:r>
          </a:p>
          <a:p>
            <a:r>
              <a:rPr lang="en-US" dirty="0"/>
              <a:t>Elastic PINN</a:t>
            </a:r>
          </a:p>
          <a:p>
            <a:r>
              <a:rPr lang="en-US" dirty="0"/>
              <a:t>Fracture PINN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References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E1B0C-79E9-4151-BE36-540FAD46D2DB}"/>
              </a:ext>
            </a:extLst>
          </p:cNvPr>
          <p:cNvGrpSpPr/>
          <p:nvPr/>
        </p:nvGrpSpPr>
        <p:grpSpPr>
          <a:xfrm>
            <a:off x="8983226" y="1795481"/>
            <a:ext cx="3208774" cy="584775"/>
            <a:chOff x="8983226" y="1825625"/>
            <a:chExt cx="3208774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2B4BE3-2B37-4AAB-82DB-C3BBE812B747}"/>
                </a:ext>
              </a:extLst>
            </p:cNvPr>
            <p:cNvSpPr txBox="1"/>
            <p:nvPr/>
          </p:nvSpPr>
          <p:spPr>
            <a:xfrm>
              <a:off x="9812793" y="1825625"/>
              <a:ext cx="2379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 fastest introduction you’ll ever get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1C71615-E00D-4A49-AC9E-09F4A6F0E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226" y="2118012"/>
              <a:ext cx="829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467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4B03-20B5-4276-9BF9-EE0E82F0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5F08-9D46-4EF3-8DDC-B2B7CBE2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PINN on a purely elastic system</a:t>
            </a:r>
          </a:p>
          <a:p>
            <a:r>
              <a:rPr lang="en-US" dirty="0"/>
              <a:t>Discover elastic parameters and replicate system parameters</a:t>
            </a:r>
          </a:p>
          <a:p>
            <a:endParaRPr lang="en-US" dirty="0"/>
          </a:p>
          <a:p>
            <a:r>
              <a:rPr lang="en-US" dirty="0"/>
              <a:t>Implement PINN for a similar system with a fracture</a:t>
            </a:r>
          </a:p>
          <a:p>
            <a:r>
              <a:rPr lang="en-US" dirty="0"/>
              <a:t>Discover failure criteria and replicate system parameters</a:t>
            </a:r>
          </a:p>
          <a:p>
            <a:endParaRPr lang="en-US" dirty="0"/>
          </a:p>
          <a:p>
            <a:r>
              <a:rPr lang="en-US" dirty="0"/>
              <a:t>Explore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4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4B03-20B5-4276-9BF9-EE0E82F0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5F08-9D46-4EF3-8DDC-B2B7CBE2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Implement PINN on a purely elastic system</a:t>
            </a:r>
          </a:p>
          <a:p>
            <a:r>
              <a:rPr lang="en-US" dirty="0"/>
              <a:t>Discover elastic parameters and replicate system parameters</a:t>
            </a:r>
          </a:p>
          <a:p>
            <a:endParaRPr lang="en-US" dirty="0"/>
          </a:p>
          <a:p>
            <a:r>
              <a:rPr lang="en-US" dirty="0"/>
              <a:t>Implement PINN for a similar system with a fracture</a:t>
            </a:r>
          </a:p>
          <a:p>
            <a:r>
              <a:rPr lang="en-US" dirty="0"/>
              <a:t>Discover failure criteria and replicate system parameters</a:t>
            </a:r>
          </a:p>
          <a:p>
            <a:endParaRPr lang="en-US" dirty="0"/>
          </a:p>
          <a:p>
            <a:r>
              <a:rPr lang="en-US" dirty="0"/>
              <a:t>Explore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5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365"/>
            <a:ext cx="10515600" cy="4511236"/>
          </a:xfrm>
        </p:spPr>
        <p:txBody>
          <a:bodyPr/>
          <a:lstStyle/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C2E9445-35B2-4556-8CA7-ACC8DA2C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" y="1853386"/>
            <a:ext cx="6400813" cy="2743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42410-D301-4704-A694-D687483F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95" y="1006464"/>
            <a:ext cx="7315215" cy="5486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972F7-0D32-4130-865C-DEA9833B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83" y="4708874"/>
            <a:ext cx="2468880" cy="916592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2502E5CD-F824-4358-A293-46F77D6B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38095"/>
            <a:ext cx="1828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60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75" y="1432365"/>
            <a:ext cx="3231382" cy="4511236"/>
          </a:xfrm>
        </p:spPr>
        <p:txBody>
          <a:bodyPr/>
          <a:lstStyle/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Many things were attempted…</a:t>
            </a:r>
          </a:p>
          <a:p>
            <a:r>
              <a:rPr lang="en-US" dirty="0">
                <a:sym typeface="Wingdings" panose="05000000000000000000" pitchFamily="2" charset="2"/>
              </a:rPr>
              <a:t>Show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972F7-0D32-4130-865C-DEA9833B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3" y="4708874"/>
            <a:ext cx="2468880" cy="916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16012-28C2-4DA9-9722-1D63C5B1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75" y="905719"/>
            <a:ext cx="9555480" cy="521208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3C513FD6-6E80-42C6-9505-E516F70E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8095"/>
            <a:ext cx="1828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9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E03-61EC-431D-8990-A5B5F17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3E3B-958E-407E-8789-14CB1491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6200" cy="4117975"/>
          </a:xfrm>
        </p:spPr>
        <p:txBody>
          <a:bodyPr/>
          <a:lstStyle/>
          <a:p>
            <a:r>
              <a:rPr lang="en-US" dirty="0"/>
              <a:t>Since we were unable to get the elastic PINN working fully, we did not implement a PINN for the fracture case</a:t>
            </a:r>
          </a:p>
          <a:p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Plan if things went well: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Input the stress intensity factor into constitutive equations and relate to the fracture energy criteria to train PINN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B67E9-0D63-4521-80D6-40B2B2574912}"/>
                  </a:ext>
                </a:extLst>
              </p:cNvPr>
              <p:cNvSpPr txBox="1"/>
              <p:nvPr/>
            </p:nvSpPr>
            <p:spPr>
              <a:xfrm>
                <a:off x="1486142" y="5193565"/>
                <a:ext cx="324646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B67E9-0D63-4521-80D6-40B2B257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42" y="5193565"/>
                <a:ext cx="3246466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EE38E7-C7F4-40EC-B9A2-FE0D8E811CD2}"/>
                  </a:ext>
                </a:extLst>
              </p:cNvPr>
              <p:cNvSpPr txBox="1"/>
              <p:nvPr/>
            </p:nvSpPr>
            <p:spPr>
              <a:xfrm>
                <a:off x="5935112" y="4783358"/>
                <a:ext cx="2831837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EE38E7-C7F4-40EC-B9A2-FE0D8E811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112" y="4783358"/>
                <a:ext cx="2831837" cy="42774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E05E46D5-B2D7-4CE3-B6BF-80381ED00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47"/>
          <a:stretch/>
        </p:blipFill>
        <p:spPr>
          <a:xfrm>
            <a:off x="9088646" y="3194756"/>
            <a:ext cx="2843916" cy="2590800"/>
          </a:xfrm>
          <a:prstGeom prst="rect">
            <a:avLst/>
          </a:prstGeom>
        </p:spPr>
      </p:pic>
      <p:pic>
        <p:nvPicPr>
          <p:cNvPr id="9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6EBD3B55-FB2F-4C27-9173-BBF3E67CE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903"/>
          <a:stretch/>
        </p:blipFill>
        <p:spPr>
          <a:xfrm>
            <a:off x="9088646" y="365125"/>
            <a:ext cx="2819920" cy="259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0A61D7-1640-4138-8194-C59150E2877B}"/>
                  </a:ext>
                </a:extLst>
              </p:cNvPr>
              <p:cNvSpPr txBox="1"/>
              <p:nvPr/>
            </p:nvSpPr>
            <p:spPr>
              <a:xfrm>
                <a:off x="5519718" y="5299166"/>
                <a:ext cx="3662624" cy="568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0A61D7-1640-4138-8194-C59150E28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18" y="5299166"/>
                <a:ext cx="3662624" cy="568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3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B8ED-5ADE-46F5-ADE6-BB1F624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AFB-FA6C-4A19-B488-D982C9F7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PINNs so hard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Feel free to help us:</a:t>
            </a:r>
          </a:p>
          <a:p>
            <a:pPr lvl="1"/>
            <a:r>
              <a:rPr lang="en-US" dirty="0">
                <a:hlinkClick r:id="rId2"/>
              </a:rPr>
              <a:t>https://github.com/thomas-allard/datafrac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Next things to try/do: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Fix elastic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Get fracture to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noise</a:t>
            </a:r>
          </a:p>
        </p:txBody>
      </p:sp>
    </p:spTree>
    <p:extLst>
      <p:ext uri="{BB962C8B-B14F-4D97-AF65-F5344CB8AC3E}">
        <p14:creationId xmlns:p14="http://schemas.microsoft.com/office/powerpoint/2010/main" val="2396839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F03B-12AB-4E2B-B3BF-9FB2736C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AB671-998A-4325-B06F-2125CE021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67" y="1446963"/>
            <a:ext cx="11786717" cy="4496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Alan T. Zehnder. “Fracture Mechanics: Lecture Notes in Applied and Computational Mechanics.” 2012, Springer.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http://arxiv.org/abs/2003.02751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Abaqus Benchmarks Guide, section 1.19.1 “Crack propagation of a single-edge notch simulated using XFEM.” 2016</a:t>
            </a:r>
          </a:p>
        </p:txBody>
      </p:sp>
    </p:spTree>
    <p:extLst>
      <p:ext uri="{BB962C8B-B14F-4D97-AF65-F5344CB8AC3E}">
        <p14:creationId xmlns:p14="http://schemas.microsoft.com/office/powerpoint/2010/main" val="52244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Continuum mechanics is a theory that relates the mechanical behavior of a continuous mass to physical laws (continuity of mass, momentum, energy, etc.). Applies to both solids and fluids.</a:t>
                </a:r>
              </a:p>
              <a:p>
                <a:r>
                  <a:rPr lang="en-US" sz="2000" dirty="0"/>
                  <a:t>In solid mechanics, “constitutive modeling” is focused on relating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to strain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in a material. Strain is related to the displacements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 of material points.</a:t>
                </a:r>
              </a:p>
              <a:p>
                <a:r>
                  <a:rPr lang="en-US" sz="2000" dirty="0"/>
                  <a:t>The theory of elasticity is a cornerstone of solid mechanics and, in general, the most basic constitutive theory.</a:t>
                </a:r>
              </a:p>
              <a:p>
                <a:r>
                  <a:rPr lang="en-US" sz="2000" dirty="0"/>
                  <a:t>Linear isotropic elasticity, based on Hooke’s law (using indicial notation):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  <a:blipFill>
                <a:blip r:embed="rId2"/>
                <a:stretch>
                  <a:fillRect l="-541" t="-133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4344367-C95C-4115-9435-A60624D4377F}"/>
              </a:ext>
            </a:extLst>
          </p:cNvPr>
          <p:cNvGrpSpPr/>
          <p:nvPr/>
        </p:nvGrpSpPr>
        <p:grpSpPr>
          <a:xfrm>
            <a:off x="1279584" y="4788113"/>
            <a:ext cx="9520639" cy="761884"/>
            <a:chOff x="1644166" y="4788113"/>
            <a:chExt cx="9520639" cy="761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C17281-BEF0-4B2C-A451-0CACA35CA6A0}"/>
                </a:ext>
              </a:extLst>
            </p:cNvPr>
            <p:cNvGrpSpPr/>
            <p:nvPr/>
          </p:nvGrpSpPr>
          <p:grpSpPr>
            <a:xfrm>
              <a:off x="8699769" y="4788113"/>
              <a:ext cx="2465036" cy="761884"/>
              <a:chOff x="8699769" y="4740232"/>
              <a:chExt cx="2465036" cy="7618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9410" y="5225117"/>
                    <a:ext cx="2285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2, 3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410" y="5225117"/>
                    <a:ext cx="228575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13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/>
                  <p:nvPr/>
                </p:nvSpPr>
                <p:spPr>
                  <a:xfrm>
                    <a:off x="8699769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769" y="4740232"/>
                    <a:ext cx="24650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C8D26C-F470-43B9-A27C-B0CD3E8D43AA}"/>
              </a:ext>
            </a:extLst>
          </p:cNvPr>
          <p:cNvSpPr txBox="1"/>
          <p:nvPr/>
        </p:nvSpPr>
        <p:spPr>
          <a:xfrm>
            <a:off x="936796" y="572406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 = Elastic Modulus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64180-ACCD-4DA2-8099-535B03E90A96}"/>
              </a:ext>
            </a:extLst>
          </p:cNvPr>
          <p:cNvSpPr txBox="1"/>
          <p:nvPr/>
        </p:nvSpPr>
        <p:spPr>
          <a:xfrm>
            <a:off x="3000713" y="5724061"/>
            <a:ext cx="1710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ν = Poisson’s Ratio</a:t>
            </a:r>
          </a:p>
        </p:txBody>
      </p:sp>
    </p:spTree>
    <p:extLst>
      <p:ext uri="{BB962C8B-B14F-4D97-AF65-F5344CB8AC3E}">
        <p14:creationId xmlns:p14="http://schemas.microsoft.com/office/powerpoint/2010/main" val="28218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 (2D)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1943"/>
            <a:ext cx="10144648" cy="3461657"/>
          </a:xfrm>
        </p:spPr>
        <p:txBody>
          <a:bodyPr>
            <a:normAutofit/>
          </a:bodyPr>
          <a:lstStyle/>
          <a:p>
            <a:r>
              <a:rPr lang="en-US" sz="2000" dirty="0"/>
              <a:t>2D Plane Strain: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AB00B-C30E-44BD-912A-3FF80CE76F38}"/>
              </a:ext>
            </a:extLst>
          </p:cNvPr>
          <p:cNvGrpSpPr/>
          <p:nvPr/>
        </p:nvGrpSpPr>
        <p:grpSpPr>
          <a:xfrm>
            <a:off x="1204788" y="1421468"/>
            <a:ext cx="9558037" cy="740683"/>
            <a:chOff x="1644166" y="4788113"/>
            <a:chExt cx="9558037" cy="740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5BAD61-1385-466A-BC0F-24A3EF7BF8A4}"/>
                </a:ext>
              </a:extLst>
            </p:cNvPr>
            <p:cNvGrpSpPr/>
            <p:nvPr/>
          </p:nvGrpSpPr>
          <p:grpSpPr>
            <a:xfrm>
              <a:off x="8737167" y="4788113"/>
              <a:ext cx="2465036" cy="740683"/>
              <a:chOff x="8737167" y="4740232"/>
              <a:chExt cx="2465036" cy="740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/>
                  <p:nvPr/>
                </p:nvSpPr>
                <p:spPr>
                  <a:xfrm>
                    <a:off x="9352337" y="5203916"/>
                    <a:ext cx="123469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2337" y="5203916"/>
                    <a:ext cx="123469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941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/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D4CA699-36E2-44F3-8649-130FA64A3CF7}"/>
              </a:ext>
            </a:extLst>
          </p:cNvPr>
          <p:cNvGrpSpPr/>
          <p:nvPr/>
        </p:nvGrpSpPr>
        <p:grpSpPr>
          <a:xfrm>
            <a:off x="3046326" y="2783370"/>
            <a:ext cx="6099348" cy="3048093"/>
            <a:chOff x="2547258" y="2783370"/>
            <a:chExt cx="6099348" cy="30480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/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/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/>
                <p:nvPr/>
              </p:nvSpPr>
              <p:spPr>
                <a:xfrm>
                  <a:off x="4455049" y="4243104"/>
                  <a:ext cx="2283767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5049" y="4243104"/>
                  <a:ext cx="2283767" cy="5177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/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79" r="-1357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/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F2EBF2F-D674-4699-978C-1379752C129A}"/>
              </a:ext>
            </a:extLst>
          </p:cNvPr>
          <p:cNvSpPr/>
          <p:nvPr/>
        </p:nvSpPr>
        <p:spPr>
          <a:xfrm>
            <a:off x="3935604" y="2625836"/>
            <a:ext cx="4320792" cy="2274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Fracture mechanics is concerned with understanding the force/energy requirements to propagate an </a:t>
                </a:r>
                <a:r>
                  <a:rPr lang="en-US" sz="2000" u="sng" dirty="0"/>
                  <a:t>existing</a:t>
                </a:r>
                <a:r>
                  <a:rPr lang="en-US" sz="2000" dirty="0"/>
                  <a:t> crack in a structure and the potential for failure.</a:t>
                </a:r>
              </a:p>
              <a:p>
                <a:r>
                  <a:rPr lang="en-US" sz="2000" dirty="0"/>
                  <a:t>Several basic “modes” of fracture:</a:t>
                </a:r>
              </a:p>
              <a:p>
                <a:pPr lvl="1"/>
                <a:r>
                  <a:rPr lang="en-US" sz="1800" u="sng" dirty="0"/>
                  <a:t>Mode I </a:t>
                </a:r>
                <a:r>
                  <a:rPr lang="en-US" sz="1800" u="sng" dirty="0">
                    <a:sym typeface="Wingdings" panose="05000000000000000000" pitchFamily="2" charset="2"/>
                  </a:rPr>
                  <a:t> opening, tension across crack</a:t>
                </a:r>
              </a:p>
              <a:p>
                <a:pPr lvl="1"/>
                <a:r>
                  <a:rPr lang="en-US" sz="1800" dirty="0"/>
                  <a:t>Mode II </a:t>
                </a:r>
                <a:r>
                  <a:rPr lang="en-US" sz="1800" dirty="0">
                    <a:sym typeface="Wingdings" panose="05000000000000000000" pitchFamily="2" charset="2"/>
                  </a:rPr>
                  <a:t> sliding, shear parallel to crack</a:t>
                </a:r>
              </a:p>
              <a:p>
                <a:pPr lvl="1"/>
                <a:r>
                  <a:rPr lang="en-US" sz="1800" dirty="0"/>
                  <a:t>Mode III </a:t>
                </a:r>
                <a:r>
                  <a:rPr lang="en-US" sz="1800" dirty="0">
                    <a:sym typeface="Wingdings" panose="05000000000000000000" pitchFamily="2" charset="2"/>
                  </a:rPr>
                  <a:t> tearing, shear across crack</a:t>
                </a:r>
              </a:p>
              <a:p>
                <a:r>
                  <a:rPr lang="en-US" sz="2200" dirty="0">
                    <a:sym typeface="Wingdings" panose="05000000000000000000" pitchFamily="2" charset="2"/>
                  </a:rPr>
                  <a:t>When a crack is present, a concentration of stress at the crack tip occurs that is larger than a remotely applied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851" t="-1331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/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blipFill>
                <a:blip r:embed="rId3"/>
                <a:stretch>
                  <a:fillRect l="-1449" r="-7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032C4A-1150-4B0E-AB85-65D2D75EC090}"/>
              </a:ext>
            </a:extLst>
          </p:cNvPr>
          <p:cNvSpPr txBox="1"/>
          <p:nvPr/>
        </p:nvSpPr>
        <p:spPr>
          <a:xfrm>
            <a:off x="6985255" y="3112560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of this project!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405BCB-34D9-42D5-B05E-764C89384B84}"/>
              </a:ext>
            </a:extLst>
          </p:cNvPr>
          <p:cNvCxnSpPr>
            <a:stCxn id="7" idx="1"/>
          </p:cNvCxnSpPr>
          <p:nvPr/>
        </p:nvCxnSpPr>
        <p:spPr>
          <a:xfrm flipH="1">
            <a:off x="6059157" y="3266449"/>
            <a:ext cx="926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/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is a shape parameter that depends on geometry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blipFill>
                <a:blip r:embed="rId4"/>
                <a:stretch>
                  <a:fillRect t="-4000" r="-1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001455A-E11F-4834-948D-89D290815D55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85FC974-C3D8-48B9-A6EA-00CE4759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7F39A5-0D4B-4729-8588-A1AADEEC473D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00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96649" cy="4117975"/>
          </a:xfrm>
        </p:spPr>
        <p:txBody>
          <a:bodyPr>
            <a:normAutofit/>
          </a:bodyPr>
          <a:lstStyle/>
          <a:p>
            <a:r>
              <a:rPr lang="en-US" sz="2000" dirty="0"/>
              <a:t>Linear Elastic Fracture Mechanics (LEFM) can also be derived through thermodynamics and energy methods. The energy release rate (for a brittle material) 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requires energy to propagate a crack and create a larger crack surface!</a:t>
            </a:r>
          </a:p>
          <a:p>
            <a:r>
              <a:rPr lang="en-US" sz="2000" dirty="0"/>
              <a:t>In LEFM, the energy release rate is exactly related to the stress intensity factor: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/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/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potential energy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/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: surface energy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/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51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Fracture criteria – brittle material</a:t>
                </a:r>
              </a:p>
              <a:p>
                <a:pPr lvl="1"/>
                <a:r>
                  <a:rPr lang="en-US" sz="2000" dirty="0"/>
                  <a:t>A crack will propagate when: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</m:oMath>
                </a14:m>
                <a:r>
                  <a:rPr lang="en-US" sz="2000" dirty="0"/>
                  <a:t> are material properties</a:t>
                </a:r>
              </a:p>
              <a:p>
                <a:r>
                  <a:rPr lang="en-US" sz="2600" dirty="0"/>
                  <a:t>When an experiment (or simulation) applies increasing force/stress to a specimen, complete failure occurs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600" dirty="0"/>
                  <a:t> is reached.</a:t>
                </a:r>
              </a:p>
              <a:p>
                <a:r>
                  <a:rPr lang="en-US" sz="2600" u="sng" dirty="0"/>
                  <a:t>Displacement control</a:t>
                </a:r>
                <a:r>
                  <a:rPr lang="en-US" sz="2600" dirty="0"/>
                  <a:t> can be stable for brittle crack propagation because the force/stress decreases once energy is spent propagating the crack.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1135" t="-3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459BA-7223-4224-9241-6960F4C785EC}"/>
              </a:ext>
            </a:extLst>
          </p:cNvPr>
          <p:cNvGrpSpPr/>
          <p:nvPr/>
        </p:nvGrpSpPr>
        <p:grpSpPr>
          <a:xfrm>
            <a:off x="2315039" y="2655537"/>
            <a:ext cx="4959969" cy="461665"/>
            <a:chOff x="2385376" y="3017270"/>
            <a:chExt cx="495996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/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/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/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814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200" dirty="0"/>
              <a:t>Background – Data Driven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175659"/>
            <a:ext cx="11826910" cy="47679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studies have been conducted to investigate data-driven constitutive model calibration and discovery: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http://arxiv.org/abs/2003.02751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r>
              <a:rPr lang="en-US" dirty="0"/>
              <a:t>Only several studies have applied data-driven methods to fracture mechanics with limited applicability to general situations/experiments: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</p:txBody>
      </p:sp>
    </p:spTree>
    <p:extLst>
      <p:ext uri="{BB962C8B-B14F-4D97-AF65-F5344CB8AC3E}">
        <p14:creationId xmlns:p14="http://schemas.microsoft.com/office/powerpoint/2010/main" val="311270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Abaqus finite element (FE) software has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benchmark</a:t>
                </a:r>
                <a:r>
                  <a:rPr lang="en-US" sz="2000" dirty="0"/>
                  <a:t> [11] simulations for mode I fracture using the extended finite element method (XFEM). </a:t>
                </a:r>
              </a:p>
              <a:p>
                <a:r>
                  <a:rPr lang="en-US" sz="2000" dirty="0"/>
                  <a:t>XFEM is a promising capability for simulating the fracture and failure behavior of a solid material. </a:t>
                </a:r>
              </a:p>
              <a:p>
                <a:r>
                  <a:rPr lang="en-US" sz="2000" dirty="0"/>
                  <a:t>Displacement is applied to a single edge notch tension (SENT) specimen. The right edge is fixed in the x-direction.</a:t>
                </a:r>
              </a:p>
              <a:p>
                <a:r>
                  <a:rPr lang="en-US" sz="2000" dirty="0"/>
                  <a:t>The crack (of initial length a) propagates when stress reaches a limit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  <a:blipFill>
                <a:blip r:embed="rId2"/>
                <a:stretch>
                  <a:fillRect l="-655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429452C-0B89-4EFB-BE66-4BA37D85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" t="19649" r="76153" b="4121"/>
          <a:stretch/>
        </p:blipFill>
        <p:spPr>
          <a:xfrm>
            <a:off x="10139576" y="1690688"/>
            <a:ext cx="2484073" cy="3470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18B0F-ECC8-4396-8EC6-4C695F127D09}"/>
              </a:ext>
            </a:extLst>
          </p:cNvPr>
          <p:cNvSpPr txBox="1"/>
          <p:nvPr/>
        </p:nvSpPr>
        <p:spPr>
          <a:xfrm>
            <a:off x="11644719" y="1465769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1B2AE-CECC-4C02-B4EF-A1A52E14F4D7}"/>
              </a:ext>
            </a:extLst>
          </p:cNvPr>
          <p:cNvSpPr txBox="1"/>
          <p:nvPr/>
        </p:nvSpPr>
        <p:spPr>
          <a:xfrm>
            <a:off x="11644719" y="4781451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875448" y="2826485"/>
            <a:ext cx="1303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= 300 mm</a:t>
            </a:r>
          </a:p>
          <a:p>
            <a:r>
              <a:rPr lang="en-US" sz="1400" dirty="0"/>
              <a:t>h = 1500 mm</a:t>
            </a:r>
          </a:p>
          <a:p>
            <a:r>
              <a:rPr lang="en-US" sz="1400" dirty="0"/>
              <a:t>W = 3000 mm</a:t>
            </a:r>
          </a:p>
          <a:p>
            <a:r>
              <a:rPr lang="en-US" sz="1400" dirty="0"/>
              <a:t>u = 1 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BB26F-E334-4421-AADE-61EB7E052BB8}"/>
              </a:ext>
            </a:extLst>
          </p:cNvPr>
          <p:cNvSpPr txBox="1"/>
          <p:nvPr/>
        </p:nvSpPr>
        <p:spPr>
          <a:xfrm>
            <a:off x="2396471" y="475715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/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/>
                  <a:t>Fracture criteria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220 MPa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</m:oMath>
                </a14:m>
                <a:r>
                  <a:rPr lang="en-US" dirty="0"/>
                  <a:t> = 42.2 N/mm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blipFill>
                <a:blip r:embed="rId4"/>
                <a:stretch>
                  <a:fillRect t="-3289" r="-288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CE792B-9583-4553-9E64-734D31B3E2F1}"/>
              </a:ext>
            </a:extLst>
          </p:cNvPr>
          <p:cNvSpPr txBox="1"/>
          <p:nvPr/>
        </p:nvSpPr>
        <p:spPr>
          <a:xfrm>
            <a:off x="8038681" y="5618331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 I fracture energy release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4E8A4-7C09-4C70-80A8-4129A0235637}"/>
              </a:ext>
            </a:extLst>
          </p:cNvPr>
          <p:cNvSpPr txBox="1"/>
          <p:nvPr/>
        </p:nvSpPr>
        <p:spPr>
          <a:xfrm>
            <a:off x="22396" y="481185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Elastic Modulus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FE075-C779-4C29-BAF9-364D7AF0FE58}"/>
              </a:ext>
            </a:extLst>
          </p:cNvPr>
          <p:cNvSpPr txBox="1"/>
          <p:nvPr/>
        </p:nvSpPr>
        <p:spPr>
          <a:xfrm>
            <a:off x="33650" y="5618331"/>
            <a:ext cx="1417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Poisson’s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2EAA2-4BB2-46BF-A7BE-247E38050ADE}"/>
              </a:ext>
            </a:extLst>
          </p:cNvPr>
          <p:cNvSpPr txBox="1"/>
          <p:nvPr/>
        </p:nvSpPr>
        <p:spPr>
          <a:xfrm>
            <a:off x="7980041" y="4811858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tensile 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06BACC-689C-468D-A518-B9C636C7DA41}"/>
              </a:ext>
            </a:extLst>
          </p:cNvPr>
          <p:cNvCxnSpPr>
            <a:stCxn id="12" idx="3"/>
          </p:cNvCxnSpPr>
          <p:nvPr/>
        </p:nvCxnSpPr>
        <p:spPr>
          <a:xfrm>
            <a:off x="1462214" y="4965747"/>
            <a:ext cx="1110164" cy="1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EF44B-3AFB-49BD-B150-A77B92A3D241}"/>
              </a:ext>
            </a:extLst>
          </p:cNvPr>
          <p:cNvCxnSpPr>
            <a:stCxn id="13" idx="3"/>
          </p:cNvCxnSpPr>
          <p:nvPr/>
        </p:nvCxnSpPr>
        <p:spPr>
          <a:xfrm flipV="1">
            <a:off x="1450961" y="5526593"/>
            <a:ext cx="1454867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F45D65-EED9-4F01-BA1F-1EB0F6C3A53C}"/>
              </a:ext>
            </a:extLst>
          </p:cNvPr>
          <p:cNvCxnSpPr>
            <a:stCxn id="14" idx="1"/>
          </p:cNvCxnSpPr>
          <p:nvPr/>
        </p:nvCxnSpPr>
        <p:spPr>
          <a:xfrm flipH="1">
            <a:off x="7053943" y="4965747"/>
            <a:ext cx="926098" cy="27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35C83A-2CD3-4805-ADAB-A35450424F5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12475" y="5526593"/>
            <a:ext cx="826206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1C9BE-9936-4BF2-B5AB-73BFDFE8A67D}"/>
              </a:ext>
            </a:extLst>
          </p:cNvPr>
          <p:cNvSpPr txBox="1"/>
          <p:nvPr/>
        </p:nvSpPr>
        <p:spPr>
          <a:xfrm>
            <a:off x="10647959" y="5212337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Zehnder [1]</a:t>
            </a:r>
          </a:p>
        </p:txBody>
      </p:sp>
    </p:spTree>
    <p:extLst>
      <p:ext uri="{BB962C8B-B14F-4D97-AF65-F5344CB8AC3E}">
        <p14:creationId xmlns:p14="http://schemas.microsoft.com/office/powerpoint/2010/main" val="58872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2933</TotalTime>
  <Words>2676</Words>
  <Application>Microsoft Office PowerPoint</Application>
  <PresentationFormat>Widescreen</PresentationFormat>
  <Paragraphs>259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Cambria Math</vt:lpstr>
      <vt:lpstr>Times New Roman</vt:lpstr>
      <vt:lpstr>Office Theme</vt:lpstr>
      <vt:lpstr>Data Drive Fracture Mechanics: Discovering Elastic Constants and Failure Criteria using PINNs</vt:lpstr>
      <vt:lpstr>Outline</vt:lpstr>
      <vt:lpstr>Background – Elasticity</vt:lpstr>
      <vt:lpstr>Background – Elasticity (2D)</vt:lpstr>
      <vt:lpstr>Background – Fracture Mechanics</vt:lpstr>
      <vt:lpstr>Background – Fracture Mechanics</vt:lpstr>
      <vt:lpstr>Background – Fracture Mechanics</vt:lpstr>
      <vt:lpstr>Background – Data Driven Fracture Mechanics</vt:lpstr>
      <vt:lpstr>Input Data – Abaqus Simulations</vt:lpstr>
      <vt:lpstr>Input Data – Abaqus Fracture</vt:lpstr>
      <vt:lpstr>Input Data – Abaqus Elastic</vt:lpstr>
      <vt:lpstr>Input Data – Extraction </vt:lpstr>
      <vt:lpstr>Background - Intro to Neural Networks</vt:lpstr>
      <vt:lpstr>Background - Intro to Neural Networks</vt:lpstr>
      <vt:lpstr>Background - Intro to Neural Networks</vt:lpstr>
      <vt:lpstr>Physics-Informed Neural Networks (PINNs)</vt:lpstr>
      <vt:lpstr>Using Python SciANN for PINNs</vt:lpstr>
      <vt:lpstr>Data Transformation Methods for PINNs</vt:lpstr>
      <vt:lpstr>Hyperparameter Selection for PINN</vt:lpstr>
      <vt:lpstr>Goals for our PINNs</vt:lpstr>
      <vt:lpstr>Goals for our PINNs</vt:lpstr>
      <vt:lpstr>Elastic PINN</vt:lpstr>
      <vt:lpstr>Elastic PINN</vt:lpstr>
      <vt:lpstr>Fracture PINN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Thomas Allard</cp:lastModifiedBy>
  <cp:revision>79</cp:revision>
  <dcterms:created xsi:type="dcterms:W3CDTF">2016-01-26T18:12:20Z</dcterms:created>
  <dcterms:modified xsi:type="dcterms:W3CDTF">2022-04-28T21:30:18Z</dcterms:modified>
</cp:coreProperties>
</file>